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61" r:id="rId3"/>
    <p:sldId id="282" r:id="rId4"/>
    <p:sldId id="288" r:id="rId5"/>
    <p:sldId id="283" r:id="rId6"/>
    <p:sldId id="290" r:id="rId7"/>
    <p:sldId id="262" r:id="rId8"/>
    <p:sldId id="286" r:id="rId9"/>
    <p:sldId id="289" r:id="rId10"/>
    <p:sldId id="291" r:id="rId1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72"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28E7CCF8-772B-4991-B1FB-3FDFE428C55A}" type="datetimeFigureOut">
              <a:rPr lang="zh-TW" altLang="en-US"/>
              <a:pPr>
                <a:defRPr/>
              </a:pPr>
              <a:t>2014/4/8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0467D2F5-FA1A-4269-9E68-F6D35C37AB31}" type="slidenum">
              <a:rPr lang="zh-TW" altLang="en-US"/>
              <a:pPr>
                <a:defRPr/>
              </a:pPr>
              <a:t>‹#›</a:t>
            </a:fld>
            <a:endParaRPr lang="zh-TW" altLang="en-US"/>
          </a:p>
        </p:txBody>
      </p:sp>
    </p:spTree>
    <p:extLst>
      <p:ext uri="{BB962C8B-B14F-4D97-AF65-F5344CB8AC3E}">
        <p14:creationId xmlns:p14="http://schemas.microsoft.com/office/powerpoint/2010/main" val="40407679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368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F1FA29-270A-4A21-B44E-18495AC17E24}" type="slidenum">
              <a:rPr lang="zh-TW" altLang="en-US">
                <a:latin typeface="Arial" charset="0"/>
                <a:cs typeface="Arial" charset="0"/>
              </a:rPr>
              <a:pPr fontAlgn="base">
                <a:spcBef>
                  <a:spcPct val="0"/>
                </a:spcBef>
                <a:spcAft>
                  <a:spcPct val="0"/>
                </a:spcAft>
              </a:pPr>
              <a:t>8</a:t>
            </a:fld>
            <a:endParaRPr lang="en-US" altLang="zh-TW">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7"/>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17463" y="1890713"/>
            <a:ext cx="9107487" cy="4945062"/>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6" name="日期版面配置區 3"/>
          <p:cNvSpPr>
            <a:spLocks noGrp="1"/>
          </p:cNvSpPr>
          <p:nvPr>
            <p:ph type="dt" sz="half" idx="10"/>
          </p:nvPr>
        </p:nvSpPr>
        <p:spPr/>
        <p:txBody>
          <a:bodyPr/>
          <a:lstStyle>
            <a:lvl1pPr>
              <a:defRPr/>
            </a:lvl1pPr>
          </a:lstStyle>
          <a:p>
            <a:pPr>
              <a:defRPr/>
            </a:pPr>
            <a:fld id="{414EE408-F515-4CE5-8DEE-C0AF2CA08B1B}" type="datetimeFigureOut">
              <a:rPr lang="zh-TW" altLang="en-US"/>
              <a:pPr>
                <a:defRPr/>
              </a:pPr>
              <a:t>2014/4/8</a:t>
            </a:fld>
            <a:endParaRPr lang="zh-TW" altLang="en-US"/>
          </a:p>
        </p:txBody>
      </p:sp>
      <p:sp>
        <p:nvSpPr>
          <p:cNvPr id="7" name="頁尾版面配置區 4"/>
          <p:cNvSpPr>
            <a:spLocks noGrp="1"/>
          </p:cNvSpPr>
          <p:nvPr>
            <p:ph type="ftr" sz="quarter" idx="11"/>
          </p:nvPr>
        </p:nvSpPr>
        <p:spPr/>
        <p:txBody>
          <a:bodyPr/>
          <a:lstStyle>
            <a:lvl1pPr>
              <a:defRPr dirty="0"/>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C2B4C5F9-7491-4D85-AADD-3F80212B1BB3}"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圖片 4"/>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sp>
        <p:nvSpPr>
          <p:cNvPr id="3" name="日期版面配置區 1"/>
          <p:cNvSpPr>
            <a:spLocks noGrp="1"/>
          </p:cNvSpPr>
          <p:nvPr>
            <p:ph type="dt" sz="half" idx="10"/>
          </p:nvPr>
        </p:nvSpPr>
        <p:spPr/>
        <p:txBody>
          <a:bodyPr/>
          <a:lstStyle>
            <a:lvl1pPr>
              <a:defRPr/>
            </a:lvl1pPr>
          </a:lstStyle>
          <a:p>
            <a:pPr>
              <a:defRPr/>
            </a:pPr>
            <a:fld id="{94B8B4AB-184A-4CB7-B03D-756C653D6B57}" type="datetimeFigureOut">
              <a:rPr lang="zh-TW" altLang="en-US"/>
              <a:pPr>
                <a:defRPr/>
              </a:pPr>
              <a:t>2014/4/8</a:t>
            </a:fld>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zh-TW" altLang="en-US"/>
          </a:p>
        </p:txBody>
      </p:sp>
      <p:sp>
        <p:nvSpPr>
          <p:cNvPr id="5" name="投影片編號版面配置區 3"/>
          <p:cNvSpPr>
            <a:spLocks noGrp="1"/>
          </p:cNvSpPr>
          <p:nvPr>
            <p:ph type="sldNum" sz="quarter" idx="12"/>
          </p:nvPr>
        </p:nvSpPr>
        <p:spPr/>
        <p:txBody>
          <a:bodyPr/>
          <a:lstStyle>
            <a:lvl1pPr>
              <a:defRPr/>
            </a:lvl1pPr>
          </a:lstStyle>
          <a:p>
            <a:pPr>
              <a:defRPr/>
            </a:pPr>
            <a:fld id="{5CDCA28E-EC52-4B17-A39A-8F463ACE4294}"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5" name="圖片 7"/>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日期版面配置區 4"/>
          <p:cNvSpPr>
            <a:spLocks noGrp="1"/>
          </p:cNvSpPr>
          <p:nvPr>
            <p:ph type="dt" sz="half" idx="10"/>
          </p:nvPr>
        </p:nvSpPr>
        <p:spPr/>
        <p:txBody>
          <a:bodyPr/>
          <a:lstStyle>
            <a:lvl1pPr>
              <a:defRPr/>
            </a:lvl1pPr>
          </a:lstStyle>
          <a:p>
            <a:pPr>
              <a:defRPr/>
            </a:pPr>
            <a:fld id="{743B83DC-6155-4BEA-A1F8-BC6BE29FADC2}" type="datetimeFigureOut">
              <a:rPr lang="zh-TW" altLang="en-US"/>
              <a:pPr>
                <a:defRPr/>
              </a:pPr>
              <a:t>2014/4/8</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pPr>
              <a:defRPr/>
            </a:pPr>
            <a:fld id="{D93FD2DC-D358-4324-9E03-9A092A8C3243}"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5" name="圖片 7"/>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日期版面配置區 4"/>
          <p:cNvSpPr>
            <a:spLocks noGrp="1"/>
          </p:cNvSpPr>
          <p:nvPr>
            <p:ph type="dt" sz="half" idx="10"/>
          </p:nvPr>
        </p:nvSpPr>
        <p:spPr/>
        <p:txBody>
          <a:bodyPr/>
          <a:lstStyle>
            <a:lvl1pPr>
              <a:defRPr/>
            </a:lvl1pPr>
          </a:lstStyle>
          <a:p>
            <a:pPr>
              <a:defRPr/>
            </a:pPr>
            <a:fld id="{A52658EC-DA66-4A07-A02E-A7EE2D328294}" type="datetimeFigureOut">
              <a:rPr lang="zh-TW" altLang="en-US"/>
              <a:pPr>
                <a:defRPr/>
              </a:pPr>
              <a:t>2014/4/8</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pPr>
              <a:defRPr/>
            </a:pPr>
            <a:fld id="{3A7356BA-2476-49FD-AED8-43E2276AA85D}"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EF3D16A-8A4F-41F5-995D-A16994922262}" type="datetimeFigureOut">
              <a:rPr lang="zh-TW" altLang="en-US"/>
              <a:pPr>
                <a:defRPr/>
              </a:pPr>
              <a:t>2014/4/8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E56C128-FF48-43E3-9FC6-47CFAD9BF17B}" type="slidenum">
              <a:rPr lang="zh-TW" altLang="en-US"/>
              <a:pPr>
                <a:defRPr/>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297AAADD-A420-44B8-83E8-10A5A384F76D}" type="datetimeFigureOut">
              <a:rPr lang="zh-TW" altLang="en-US"/>
              <a:pPr>
                <a:defRPr/>
              </a:pPr>
              <a:t>2014/4/8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416B156-C23B-4914-B193-B4B98F36B323}"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pic>
        <p:nvPicPr>
          <p:cNvPr id="4" name="圖片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2843808" y="2679055"/>
            <a:ext cx="5904656" cy="1470025"/>
          </a:xfrm>
        </p:spPr>
        <p:txBody>
          <a:bodyPr/>
          <a:lstStyle>
            <a:lvl1pPr algn="r">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4611960" y="6212598"/>
            <a:ext cx="4424536" cy="36004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7364BFA6-553C-41FF-82BD-5FE0251E2B24}" type="datetimeFigureOut">
              <a:rPr lang="zh-TW" altLang="en-US"/>
              <a:pPr>
                <a:defRPr/>
              </a:pPr>
              <a:t>2014/4/8</a:t>
            </a:fld>
            <a:endParaRPr lang="zh-TW" altLang="en-US"/>
          </a:p>
        </p:txBody>
      </p:sp>
      <p:sp>
        <p:nvSpPr>
          <p:cNvPr id="6" name="頁尾版面配置區 4"/>
          <p:cNvSpPr>
            <a:spLocks noGrp="1"/>
          </p:cNvSpPr>
          <p:nvPr>
            <p:ph type="ftr" sz="quarter" idx="11"/>
          </p:nvPr>
        </p:nvSpPr>
        <p:spPr/>
        <p:txBody>
          <a:bodyPr/>
          <a:lstStyle>
            <a:lvl1pPr>
              <a:defRPr dirty="0"/>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F572C17-562E-4D2F-8F23-CF92330EB647}"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D01010B-03E1-4651-823F-761F7570A7A6}" type="datetimeFigureOut">
              <a:rPr lang="zh-TW" altLang="en-US"/>
              <a:pPr>
                <a:defRPr/>
              </a:pPr>
              <a:t>2014/4/8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3406CC5-18A0-45F4-923B-C2CB10068FEE}"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A80C728-63C3-45F3-BE93-7F0AB071C683}" type="datetimeFigureOut">
              <a:rPr lang="zh-TW" altLang="en-US"/>
              <a:pPr>
                <a:defRPr/>
              </a:pPr>
              <a:t>2014/4/8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F2983F8-F73E-4CAD-A6C7-B1B95E2D009F}"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5" name="圖片 7"/>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4"/>
          <p:cNvSpPr>
            <a:spLocks noGrp="1"/>
          </p:cNvSpPr>
          <p:nvPr>
            <p:ph type="dt" sz="half" idx="10"/>
          </p:nvPr>
        </p:nvSpPr>
        <p:spPr/>
        <p:txBody>
          <a:bodyPr/>
          <a:lstStyle>
            <a:lvl1pPr>
              <a:defRPr/>
            </a:lvl1pPr>
          </a:lstStyle>
          <a:p>
            <a:pPr>
              <a:defRPr/>
            </a:pPr>
            <a:fld id="{4D0A230F-4C10-45EF-8B7E-85BCEC1C77C6}" type="datetimeFigureOut">
              <a:rPr lang="zh-TW" altLang="en-US"/>
              <a:pPr>
                <a:defRPr/>
              </a:pPr>
              <a:t>2014/4/8</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pPr>
              <a:defRPr/>
            </a:pPr>
            <a:fld id="{8A61430D-AA27-4CFB-A939-19C851F56A3C}"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7" name="圖片 9"/>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日期版面配置區 6"/>
          <p:cNvSpPr>
            <a:spLocks noGrp="1"/>
          </p:cNvSpPr>
          <p:nvPr>
            <p:ph type="dt" sz="half" idx="10"/>
          </p:nvPr>
        </p:nvSpPr>
        <p:spPr/>
        <p:txBody>
          <a:bodyPr/>
          <a:lstStyle>
            <a:lvl1pPr>
              <a:defRPr/>
            </a:lvl1pPr>
          </a:lstStyle>
          <a:p>
            <a:pPr>
              <a:defRPr/>
            </a:pPr>
            <a:fld id="{07A1513D-E5FB-4C59-894D-14A1F073D713}" type="datetimeFigureOut">
              <a:rPr lang="zh-TW" altLang="en-US"/>
              <a:pPr>
                <a:defRPr/>
              </a:pPr>
              <a:t>2014/4/8</a:t>
            </a:fld>
            <a:endParaRPr lang="zh-TW" altLang="en-US"/>
          </a:p>
        </p:txBody>
      </p:sp>
      <p:sp>
        <p:nvSpPr>
          <p:cNvPr id="9" name="頁尾版面配置區 7"/>
          <p:cNvSpPr>
            <a:spLocks noGrp="1"/>
          </p:cNvSpPr>
          <p:nvPr>
            <p:ph type="ftr" sz="quarter" idx="11"/>
          </p:nvPr>
        </p:nvSpPr>
        <p:spPr/>
        <p:txBody>
          <a:bodyPr/>
          <a:lstStyle>
            <a:lvl1pPr>
              <a:defRPr/>
            </a:lvl1pPr>
          </a:lstStyle>
          <a:p>
            <a:pPr>
              <a:defRPr/>
            </a:pPr>
            <a:endParaRPr lang="zh-TW" altLang="en-US"/>
          </a:p>
        </p:txBody>
      </p:sp>
      <p:sp>
        <p:nvSpPr>
          <p:cNvPr id="10" name="投影片編號版面配置區 8"/>
          <p:cNvSpPr>
            <a:spLocks noGrp="1"/>
          </p:cNvSpPr>
          <p:nvPr>
            <p:ph type="sldNum" sz="quarter" idx="12"/>
          </p:nvPr>
        </p:nvSpPr>
        <p:spPr/>
        <p:txBody>
          <a:bodyPr/>
          <a:lstStyle>
            <a:lvl1pPr>
              <a:defRPr/>
            </a:lvl1pPr>
          </a:lstStyle>
          <a:p>
            <a:pPr>
              <a:defRPr/>
            </a:pPr>
            <a:fld id="{82B52F5C-C06B-44DA-8D83-084B601BDE26}"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3" name="圖片 5"/>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4" name="日期版面配置區 2"/>
          <p:cNvSpPr>
            <a:spLocks noGrp="1"/>
          </p:cNvSpPr>
          <p:nvPr>
            <p:ph type="dt" sz="half" idx="10"/>
          </p:nvPr>
        </p:nvSpPr>
        <p:spPr/>
        <p:txBody>
          <a:bodyPr/>
          <a:lstStyle>
            <a:lvl1pPr>
              <a:defRPr/>
            </a:lvl1pPr>
          </a:lstStyle>
          <a:p>
            <a:pPr>
              <a:defRPr/>
            </a:pPr>
            <a:fld id="{2803F3F5-A258-491D-8EAD-49FCC4F63FFD}" type="datetimeFigureOut">
              <a:rPr lang="zh-TW" altLang="en-US"/>
              <a:pPr>
                <a:defRPr/>
              </a:pPr>
              <a:t>2014/4/8</a:t>
            </a:fld>
            <a:endParaRPr lang="zh-TW" altLang="en-US"/>
          </a:p>
        </p:txBody>
      </p:sp>
      <p:sp>
        <p:nvSpPr>
          <p:cNvPr id="5" name="頁尾版面配置區 3"/>
          <p:cNvSpPr>
            <a:spLocks noGrp="1"/>
          </p:cNvSpPr>
          <p:nvPr>
            <p:ph type="ftr" sz="quarter" idx="11"/>
          </p:nvPr>
        </p:nvSpPr>
        <p:spPr/>
        <p:txBody>
          <a:bodyPr/>
          <a:lstStyle>
            <a:lvl1pPr>
              <a:defRPr/>
            </a:lvl1pPr>
          </a:lstStyle>
          <a:p>
            <a:pPr>
              <a:defRPr/>
            </a:pPr>
            <a:endParaRPr lang="zh-TW" altLang="en-US"/>
          </a:p>
        </p:txBody>
      </p:sp>
      <p:sp>
        <p:nvSpPr>
          <p:cNvPr id="6" name="投影片編號版面配置區 4"/>
          <p:cNvSpPr>
            <a:spLocks noGrp="1"/>
          </p:cNvSpPr>
          <p:nvPr>
            <p:ph type="sldNum" sz="quarter" idx="12"/>
          </p:nvPr>
        </p:nvSpPr>
        <p:spPr/>
        <p:txBody>
          <a:bodyPr/>
          <a:lstStyle>
            <a:lvl1pPr>
              <a:defRPr/>
            </a:lvl1pPr>
          </a:lstStyle>
          <a:p>
            <a:pPr>
              <a:defRPr/>
            </a:pPr>
            <a:fld id="{B7163456-28BA-4EAF-91B0-A0B7D22AEA8B}"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只有標題">
    <p:spTree>
      <p:nvGrpSpPr>
        <p:cNvPr id="1" name=""/>
        <p:cNvGrpSpPr/>
        <p:nvPr/>
      </p:nvGrpSpPr>
      <p:grpSpPr>
        <a:xfrm>
          <a:off x="0" y="0"/>
          <a:ext cx="0" cy="0"/>
          <a:chOff x="0" y="0"/>
          <a:chExt cx="0" cy="0"/>
        </a:xfrm>
      </p:grpSpPr>
      <p:pic>
        <p:nvPicPr>
          <p:cNvPr id="3" name="圖片 5"/>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pic>
        <p:nvPicPr>
          <p:cNvPr id="4" name="圖片 6"/>
          <p:cNvPicPr>
            <a:picLocks noChangeAspect="1"/>
          </p:cNvPicPr>
          <p:nvPr userDrawn="1"/>
        </p:nvPicPr>
        <p:blipFill>
          <a:blip r:embed="rId3">
            <a:clrChange>
              <a:clrFrom>
                <a:srgbClr val="F8F8F8"/>
              </a:clrFrom>
              <a:clrTo>
                <a:srgbClr val="F8F8F8">
                  <a:alpha val="0"/>
                </a:srgbClr>
              </a:clrTo>
            </a:clrChange>
          </a:blip>
          <a:srcRect/>
          <a:stretch>
            <a:fillRect/>
          </a:stretch>
        </p:blipFill>
        <p:spPr bwMode="auto">
          <a:xfrm>
            <a:off x="977900" y="1236663"/>
            <a:ext cx="7188200" cy="19050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5" name="日期版面配置區 2"/>
          <p:cNvSpPr>
            <a:spLocks noGrp="1"/>
          </p:cNvSpPr>
          <p:nvPr>
            <p:ph type="dt" sz="half" idx="10"/>
          </p:nvPr>
        </p:nvSpPr>
        <p:spPr/>
        <p:txBody>
          <a:bodyPr/>
          <a:lstStyle>
            <a:lvl1pPr>
              <a:defRPr/>
            </a:lvl1pPr>
          </a:lstStyle>
          <a:p>
            <a:pPr>
              <a:defRPr/>
            </a:pPr>
            <a:fld id="{B81C49E7-875F-4006-A0AA-271C32FA371B}" type="datetimeFigureOut">
              <a:rPr lang="zh-TW" altLang="en-US"/>
              <a:pPr>
                <a:defRPr/>
              </a:pPr>
              <a:t>2014/4/8</a:t>
            </a:fld>
            <a:endParaRPr lang="zh-TW" altLang="en-US"/>
          </a:p>
        </p:txBody>
      </p:sp>
      <p:sp>
        <p:nvSpPr>
          <p:cNvPr id="6" name="頁尾版面配置區 3"/>
          <p:cNvSpPr>
            <a:spLocks noGrp="1"/>
          </p:cNvSpPr>
          <p:nvPr>
            <p:ph type="ftr" sz="quarter" idx="11"/>
          </p:nvPr>
        </p:nvSpPr>
        <p:spPr/>
        <p:txBody>
          <a:bodyPr/>
          <a:lstStyle>
            <a:lvl1pPr>
              <a:defRPr/>
            </a:lvl1pPr>
          </a:lstStyle>
          <a:p>
            <a:pPr>
              <a:defRPr/>
            </a:pPr>
            <a:endParaRPr lang="zh-TW" altLang="en-US"/>
          </a:p>
        </p:txBody>
      </p:sp>
      <p:sp>
        <p:nvSpPr>
          <p:cNvPr id="7" name="投影片編號版面配置區 4"/>
          <p:cNvSpPr>
            <a:spLocks noGrp="1"/>
          </p:cNvSpPr>
          <p:nvPr>
            <p:ph type="sldNum" sz="quarter" idx="12"/>
          </p:nvPr>
        </p:nvSpPr>
        <p:spPr/>
        <p:txBody>
          <a:bodyPr/>
          <a:lstStyle>
            <a:lvl1pPr>
              <a:defRPr/>
            </a:lvl1pPr>
          </a:lstStyle>
          <a:p>
            <a:pPr>
              <a:defRPr/>
            </a:pPr>
            <a:fld id="{28375EC5-5040-4A55-A977-06B8E333F3EF}"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只有標題">
    <p:spTree>
      <p:nvGrpSpPr>
        <p:cNvPr id="1" name=""/>
        <p:cNvGrpSpPr/>
        <p:nvPr/>
      </p:nvGrpSpPr>
      <p:grpSpPr>
        <a:xfrm>
          <a:off x="0" y="0"/>
          <a:ext cx="0" cy="0"/>
          <a:chOff x="0" y="0"/>
          <a:chExt cx="0" cy="0"/>
        </a:xfrm>
      </p:grpSpPr>
      <p:pic>
        <p:nvPicPr>
          <p:cNvPr id="3" name="圖片 5"/>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pic>
        <p:nvPicPr>
          <p:cNvPr id="4" name="圖片 6"/>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4572000" y="5014913"/>
            <a:ext cx="4543425" cy="1582737"/>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5" name="日期版面配置區 2"/>
          <p:cNvSpPr>
            <a:spLocks noGrp="1"/>
          </p:cNvSpPr>
          <p:nvPr>
            <p:ph type="dt" sz="half" idx="10"/>
          </p:nvPr>
        </p:nvSpPr>
        <p:spPr/>
        <p:txBody>
          <a:bodyPr/>
          <a:lstStyle>
            <a:lvl1pPr>
              <a:defRPr/>
            </a:lvl1pPr>
          </a:lstStyle>
          <a:p>
            <a:pPr>
              <a:defRPr/>
            </a:pPr>
            <a:fld id="{E054A061-8FC7-46F6-BA07-36BBAED7F396}" type="datetimeFigureOut">
              <a:rPr lang="zh-TW" altLang="en-US"/>
              <a:pPr>
                <a:defRPr/>
              </a:pPr>
              <a:t>2014/4/8</a:t>
            </a:fld>
            <a:endParaRPr lang="zh-TW" altLang="en-US"/>
          </a:p>
        </p:txBody>
      </p:sp>
      <p:sp>
        <p:nvSpPr>
          <p:cNvPr id="6" name="頁尾版面配置區 3"/>
          <p:cNvSpPr>
            <a:spLocks noGrp="1"/>
          </p:cNvSpPr>
          <p:nvPr>
            <p:ph type="ftr" sz="quarter" idx="11"/>
          </p:nvPr>
        </p:nvSpPr>
        <p:spPr/>
        <p:txBody>
          <a:bodyPr/>
          <a:lstStyle>
            <a:lvl1pPr>
              <a:defRPr/>
            </a:lvl1pPr>
          </a:lstStyle>
          <a:p>
            <a:pPr>
              <a:defRPr/>
            </a:pPr>
            <a:endParaRPr lang="zh-TW" altLang="en-US"/>
          </a:p>
        </p:txBody>
      </p:sp>
      <p:sp>
        <p:nvSpPr>
          <p:cNvPr id="7" name="投影片編號版面配置區 4"/>
          <p:cNvSpPr>
            <a:spLocks noGrp="1"/>
          </p:cNvSpPr>
          <p:nvPr>
            <p:ph type="sldNum" sz="quarter" idx="12"/>
          </p:nvPr>
        </p:nvSpPr>
        <p:spPr/>
        <p:txBody>
          <a:bodyPr/>
          <a:lstStyle>
            <a:lvl1pPr>
              <a:defRPr/>
            </a:lvl1pPr>
          </a:lstStyle>
          <a:p>
            <a:pPr>
              <a:defRPr/>
            </a:pPr>
            <a:fld id="{0D083BA1-54D5-4302-A112-FB69853CFA35}"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B0EC3BA1-9C7B-4CF4-B1A2-6C86B4D5B5A5}" type="datetimeFigureOut">
              <a:rPr lang="zh-TW" altLang="en-US"/>
              <a:pPr>
                <a:defRPr/>
              </a:pPr>
              <a:t>2014/4/8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41861D4D-E7C4-4DE0-950F-A09E2EEEF08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M71BNgW5dcQ"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36523;&#24515;&#38556;&#31001;&#23416;&#29983;&#20043;&#23433;&#32622;&#21407;&#21063;&#33287;&#36628;&#23566;&#36774;&#27861;.doc"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iRPTKh7nQk" TargetMode="External"/><Relationship Id="rId2" Type="http://schemas.openxmlformats.org/officeDocument/2006/relationships/hyperlink" Target="https://www.youtube.com/watch?v=bgscJke-hV4" TargetMode="Externa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副標題 5"/>
          <p:cNvSpPr>
            <a:spLocks noGrp="1"/>
          </p:cNvSpPr>
          <p:nvPr>
            <p:ph type="subTitle" idx="1"/>
          </p:nvPr>
        </p:nvSpPr>
        <p:spPr>
          <a:xfrm>
            <a:off x="1116013" y="1916113"/>
            <a:ext cx="6840537" cy="1371600"/>
          </a:xfrm>
        </p:spPr>
        <p:txBody>
          <a:bodyPr/>
          <a:lstStyle/>
          <a:p>
            <a:r>
              <a:rPr lang="zh-TW" altLang="en-US" sz="4800" dirty="0" smtClean="0">
                <a:solidFill>
                  <a:srgbClr val="0033CC"/>
                </a:solidFill>
                <a:latin typeface="標楷體" pitchFamily="65" charset="-120"/>
                <a:ea typeface="標楷體" pitchFamily="65" charset="-120"/>
              </a:rPr>
              <a:t>臺北市北投區明德國小</a:t>
            </a:r>
            <a:endParaRPr lang="en-US" altLang="zh-TW" sz="4800" dirty="0" smtClean="0">
              <a:solidFill>
                <a:srgbClr val="0033CC"/>
              </a:solidFill>
              <a:latin typeface="標楷體" pitchFamily="65" charset="-120"/>
              <a:ea typeface="標楷體" pitchFamily="65" charset="-120"/>
            </a:endParaRPr>
          </a:p>
          <a:p>
            <a:r>
              <a:rPr lang="zh-TW" altLang="en-US" sz="4800" dirty="0" smtClean="0">
                <a:solidFill>
                  <a:srgbClr val="0033CC"/>
                </a:solidFill>
                <a:latin typeface="標楷體" pitchFamily="65" charset="-120"/>
                <a:ea typeface="標楷體" pitchFamily="65" charset="-120"/>
              </a:rPr>
              <a:t>特殊教育宣</a:t>
            </a:r>
            <a:r>
              <a:rPr lang="zh-TW" altLang="en-US" sz="4800" dirty="0">
                <a:solidFill>
                  <a:srgbClr val="0033CC"/>
                </a:solidFill>
                <a:latin typeface="標楷體" pitchFamily="65" charset="-120"/>
                <a:ea typeface="標楷體" pitchFamily="65" charset="-120"/>
              </a:rPr>
              <a:t>導</a:t>
            </a:r>
            <a:r>
              <a:rPr lang="zh-TW" altLang="en-US" sz="4800" dirty="0" smtClean="0">
                <a:solidFill>
                  <a:srgbClr val="0033CC"/>
                </a:solidFill>
                <a:latin typeface="標楷體" pitchFamily="65" charset="-120"/>
                <a:ea typeface="標楷體" pitchFamily="65" charset="-120"/>
              </a:rPr>
              <a:t>教材說明</a:t>
            </a:r>
          </a:p>
        </p:txBody>
      </p:sp>
      <p:sp>
        <p:nvSpPr>
          <p:cNvPr id="17410" name="副標題 5"/>
          <p:cNvSpPr txBox="1">
            <a:spLocks/>
          </p:cNvSpPr>
          <p:nvPr/>
        </p:nvSpPr>
        <p:spPr bwMode="auto">
          <a:xfrm>
            <a:off x="2519363" y="4005263"/>
            <a:ext cx="3816350" cy="685800"/>
          </a:xfrm>
          <a:prstGeom prst="rect">
            <a:avLst/>
          </a:prstGeom>
          <a:noFill/>
          <a:ln w="9525">
            <a:noFill/>
            <a:miter lim="800000"/>
            <a:headEnd/>
            <a:tailEnd/>
          </a:ln>
        </p:spPr>
        <p:txBody>
          <a:bodyPr/>
          <a:lstStyle/>
          <a:p>
            <a:pPr>
              <a:spcBef>
                <a:spcPts val="600"/>
              </a:spcBef>
              <a:buClr>
                <a:schemeClr val="accent1"/>
              </a:buClr>
              <a:buSzPct val="70000"/>
              <a:buFont typeface="Wingdings" pitchFamily="2" charset="2"/>
              <a:buNone/>
            </a:pPr>
            <a:r>
              <a:rPr kumimoji="0" lang="zh-TW" altLang="en-US" sz="3600" dirty="0" smtClean="0">
                <a:solidFill>
                  <a:srgbClr val="0033CC"/>
                </a:solidFill>
                <a:latin typeface="標楷體" pitchFamily="65" charset="-120"/>
                <a:ea typeface="標楷體" pitchFamily="65" charset="-120"/>
              </a:rPr>
              <a:t>輔導</a:t>
            </a:r>
            <a:r>
              <a:rPr kumimoji="0" lang="zh-TW" altLang="en-US" sz="3600" dirty="0">
                <a:solidFill>
                  <a:srgbClr val="0033CC"/>
                </a:solidFill>
                <a:latin typeface="標楷體" pitchFamily="65" charset="-120"/>
                <a:ea typeface="標楷體" pitchFamily="65" charset="-120"/>
              </a:rPr>
              <a:t>室</a:t>
            </a:r>
            <a:r>
              <a:rPr kumimoji="0" lang="en-US" altLang="zh-TW" sz="3600" dirty="0" smtClean="0">
                <a:solidFill>
                  <a:srgbClr val="0033CC"/>
                </a:solidFill>
                <a:latin typeface="標楷體" pitchFamily="65" charset="-120"/>
                <a:ea typeface="標楷體" pitchFamily="65" charset="-120"/>
              </a:rPr>
              <a:t>2014.4.8</a:t>
            </a:r>
            <a:endParaRPr kumimoji="0" lang="zh-TW" altLang="en-US" sz="3600" dirty="0">
              <a:solidFill>
                <a:srgbClr val="0033CC"/>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88640"/>
            <a:ext cx="6840760" cy="1143000"/>
          </a:xfrm>
        </p:spPr>
        <p:txBody>
          <a:bodyPr/>
          <a:lstStyle/>
          <a:p>
            <a:r>
              <a:rPr lang="zh-TW" altLang="en-US" dirty="0">
                <a:solidFill>
                  <a:schemeClr val="bg1"/>
                </a:solidFill>
                <a:latin typeface="標楷體" pitchFamily="65" charset="-120"/>
                <a:ea typeface="標楷體" pitchFamily="65" charset="-120"/>
              </a:rPr>
              <a:t>代</a:t>
            </a:r>
            <a:r>
              <a:rPr lang="zh-TW" altLang="en-US" dirty="0" smtClean="0">
                <a:solidFill>
                  <a:schemeClr val="bg1"/>
                </a:solidFill>
                <a:latin typeface="標楷體" pitchFamily="65" charset="-120"/>
                <a:ea typeface="標楷體" pitchFamily="65" charset="-120"/>
              </a:rPr>
              <a:t>結語</a:t>
            </a:r>
            <a:r>
              <a:rPr lang="en-US" altLang="zh-TW" dirty="0" smtClean="0">
                <a:solidFill>
                  <a:schemeClr val="bg1"/>
                </a:solidFill>
                <a:latin typeface="標楷體" pitchFamily="65" charset="-120"/>
                <a:ea typeface="標楷體" pitchFamily="65" charset="-120"/>
              </a:rPr>
              <a:t>--</a:t>
            </a:r>
            <a:r>
              <a:rPr lang="zh-TW" altLang="en-US" dirty="0" smtClean="0">
                <a:solidFill>
                  <a:schemeClr val="bg1"/>
                </a:solidFill>
                <a:latin typeface="標楷體" pitchFamily="65" charset="-120"/>
                <a:ea typeface="標楷體" pitchFamily="65" charset="-120"/>
              </a:rPr>
              <a:t>抹去孩子的淚水</a:t>
            </a:r>
            <a:endParaRPr lang="zh-TW" altLang="en-US" dirty="0">
              <a:solidFill>
                <a:schemeClr val="bg1"/>
              </a:solidFill>
              <a:latin typeface="標楷體" pitchFamily="65" charset="-120"/>
              <a:ea typeface="標楷體" pitchFamily="65" charset="-120"/>
            </a:endParaRPr>
          </a:p>
        </p:txBody>
      </p:sp>
      <p:sp>
        <p:nvSpPr>
          <p:cNvPr id="3" name="內容版面配置區 2"/>
          <p:cNvSpPr>
            <a:spLocks noGrp="1"/>
          </p:cNvSpPr>
          <p:nvPr>
            <p:ph idx="1"/>
          </p:nvPr>
        </p:nvSpPr>
        <p:spPr>
          <a:xfrm>
            <a:off x="251520" y="1340768"/>
            <a:ext cx="8229600" cy="4525963"/>
          </a:xfrm>
        </p:spPr>
        <p:txBody>
          <a:bodyPr/>
          <a:lstStyle/>
          <a:p>
            <a:pPr marL="0" indent="0">
              <a:buNone/>
            </a:pPr>
            <a:r>
              <a:rPr lang="zh-TW" altLang="en-US" dirty="0" smtClean="0">
                <a:latin typeface="標楷體" pitchFamily="65" charset="-120"/>
                <a:ea typeface="標楷體" pitchFamily="65" charset="-120"/>
                <a:sym typeface="Wingdings"/>
                <a:hlinkClick r:id="rId2"/>
              </a:rPr>
              <a:t></a:t>
            </a:r>
            <a:r>
              <a:rPr lang="zh-TW" altLang="en-US" dirty="0" smtClean="0">
                <a:latin typeface="標楷體" pitchFamily="65" charset="-120"/>
                <a:ea typeface="標楷體" pitchFamily="65" charset="-120"/>
                <a:hlinkClick r:id="rId2"/>
              </a:rPr>
              <a:t>學習困難孩子的自白</a:t>
            </a:r>
            <a:r>
              <a:rPr lang="en-US" altLang="zh-TW" dirty="0" smtClean="0">
                <a:latin typeface="標楷體" pitchFamily="65" charset="-120"/>
                <a:ea typeface="標楷體" pitchFamily="65" charset="-120"/>
                <a:hlinkClick r:id="rId2"/>
              </a:rPr>
              <a:t>…</a:t>
            </a:r>
            <a:endParaRPr lang="en-US" altLang="zh-TW" dirty="0" smtClean="0">
              <a:latin typeface="標楷體" pitchFamily="65" charset="-120"/>
              <a:ea typeface="標楷體" pitchFamily="65" charset="-120"/>
            </a:endParaRPr>
          </a:p>
          <a:p>
            <a:pPr marL="0" indent="0">
              <a:buNone/>
            </a:pPr>
            <a:endParaRPr lang="en-US" altLang="zh-TW" dirty="0" smtClean="0">
              <a:latin typeface="標楷體" pitchFamily="65" charset="-120"/>
              <a:ea typeface="標楷體" pitchFamily="65" charset="-120"/>
            </a:endParaRPr>
          </a:p>
          <a:p>
            <a:pPr marL="0" indent="0">
              <a:buNone/>
            </a:pPr>
            <a:r>
              <a:rPr lang="zh-TW" altLang="en-US" dirty="0" smtClean="0">
                <a:solidFill>
                  <a:srgbClr val="C00000"/>
                </a:solidFill>
                <a:latin typeface="標楷體" pitchFamily="65" charset="-120"/>
                <a:ea typeface="標楷體" pitchFamily="65" charset="-120"/>
              </a:rPr>
              <a:t>藉由特教宣導課程，使特殊的孩子被瞭解、尊重與接納，能夠</a:t>
            </a:r>
            <a:r>
              <a:rPr lang="zh-TW" altLang="en-US" dirty="0">
                <a:solidFill>
                  <a:srgbClr val="C00000"/>
                </a:solidFill>
                <a:latin typeface="標楷體" pitchFamily="65" charset="-120"/>
                <a:ea typeface="標楷體" pitchFamily="65" charset="-120"/>
              </a:rPr>
              <a:t>展露</a:t>
            </a:r>
            <a:r>
              <a:rPr lang="zh-TW" altLang="en-US" dirty="0" smtClean="0">
                <a:solidFill>
                  <a:srgbClr val="C00000"/>
                </a:solidFill>
                <a:latin typeface="標楷體" pitchFamily="65" charset="-120"/>
                <a:ea typeface="標楷體" pitchFamily="65" charset="-120"/>
              </a:rPr>
              <a:t>笑顏踏出自信學習的每一步，這</a:t>
            </a:r>
            <a:r>
              <a:rPr lang="zh-TW" altLang="en-US" dirty="0">
                <a:solidFill>
                  <a:srgbClr val="C00000"/>
                </a:solidFill>
                <a:latin typeface="標楷體" pitchFamily="65" charset="-120"/>
                <a:ea typeface="標楷體" pitchFamily="65" charset="-120"/>
              </a:rPr>
              <a:t>是特教宣導單純</a:t>
            </a:r>
            <a:r>
              <a:rPr lang="zh-TW" altLang="en-US" dirty="0" smtClean="0">
                <a:solidFill>
                  <a:srgbClr val="C00000"/>
                </a:solidFill>
                <a:latin typeface="標楷體" pitchFamily="65" charset="-120"/>
                <a:ea typeface="標楷體" pitchFamily="65" charset="-120"/>
              </a:rPr>
              <a:t>而唯一</a:t>
            </a:r>
            <a:endParaRPr lang="en-US" altLang="zh-TW" dirty="0" smtClean="0">
              <a:solidFill>
                <a:srgbClr val="C00000"/>
              </a:solidFill>
              <a:latin typeface="標楷體" pitchFamily="65" charset="-120"/>
              <a:ea typeface="標楷體" pitchFamily="65" charset="-120"/>
            </a:endParaRPr>
          </a:p>
          <a:p>
            <a:pPr marL="0" indent="0">
              <a:buNone/>
            </a:pPr>
            <a:r>
              <a:rPr lang="zh-TW" altLang="en-US" dirty="0" smtClean="0">
                <a:solidFill>
                  <a:srgbClr val="C00000"/>
                </a:solidFill>
                <a:latin typeface="標楷體" pitchFamily="65" charset="-120"/>
                <a:ea typeface="標楷體" pitchFamily="65" charset="-120"/>
              </a:rPr>
              <a:t>的目標</a:t>
            </a:r>
            <a:r>
              <a:rPr lang="en-US" altLang="zh-TW" dirty="0" smtClean="0">
                <a:solidFill>
                  <a:srgbClr val="C00000"/>
                </a:solidFill>
                <a:latin typeface="標楷體" pitchFamily="65" charset="-120"/>
                <a:ea typeface="標楷體" pitchFamily="65" charset="-120"/>
              </a:rPr>
              <a:t>!</a:t>
            </a:r>
          </a:p>
          <a:p>
            <a:pPr marL="0" indent="0">
              <a:buNone/>
            </a:pPr>
            <a:endParaRPr lang="en-US" altLang="zh-TW" dirty="0">
              <a:latin typeface="新細明體"/>
              <a:ea typeface="新細明體"/>
            </a:endParaRPr>
          </a:p>
          <a:p>
            <a:pPr marL="0" indent="0">
              <a:buNone/>
            </a:pPr>
            <a:r>
              <a:rPr lang="zh-TW" altLang="en-US" b="1" dirty="0" smtClean="0">
                <a:solidFill>
                  <a:srgbClr val="FF0000"/>
                </a:solidFill>
                <a:latin typeface="標楷體" pitchFamily="65" charset="-120"/>
                <a:ea typeface="標楷體" pitchFamily="65" charset="-120"/>
                <a:sym typeface="Wingdings"/>
              </a:rPr>
              <a:t></a:t>
            </a:r>
            <a:r>
              <a:rPr lang="zh-TW" altLang="en-US" b="1" dirty="0" smtClean="0">
                <a:solidFill>
                  <a:srgbClr val="FF0000"/>
                </a:solidFill>
                <a:latin typeface="標楷體" pitchFamily="65" charset="-120"/>
                <a:ea typeface="標楷體" pitchFamily="65" charset="-120"/>
              </a:rPr>
              <a:t>感謝老師對特教宣導課程的用心</a:t>
            </a:r>
            <a:r>
              <a:rPr lang="en-US" altLang="zh-TW" b="1" dirty="0" smtClean="0">
                <a:solidFill>
                  <a:srgbClr val="FF0000"/>
                </a:solidFill>
                <a:latin typeface="標楷體" pitchFamily="65" charset="-120"/>
                <a:ea typeface="標楷體" pitchFamily="65" charset="-120"/>
              </a:rPr>
              <a:t>!!</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3717032"/>
            <a:ext cx="1856234" cy="2121410"/>
          </a:xfrm>
          <a:prstGeom prst="rect">
            <a:avLst/>
          </a:prstGeom>
        </p:spPr>
      </p:pic>
    </p:spTree>
    <p:extLst>
      <p:ext uri="{BB962C8B-B14F-4D97-AF65-F5344CB8AC3E}">
        <p14:creationId xmlns:p14="http://schemas.microsoft.com/office/powerpoint/2010/main" val="83379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0825" y="188913"/>
            <a:ext cx="7467600" cy="1143000"/>
          </a:xfrm>
        </p:spPr>
        <p:txBody>
          <a:bodyPr rtlCol="0">
            <a:normAutofit/>
          </a:bodyPr>
          <a:lstStyle/>
          <a:p>
            <a:pPr fontAlgn="auto">
              <a:spcAft>
                <a:spcPts val="0"/>
              </a:spcAft>
              <a:defRPr/>
            </a:pPr>
            <a:r>
              <a:rPr lang="zh-TW" altLang="en-US" sz="4800" dirty="0" smtClean="0">
                <a:solidFill>
                  <a:schemeClr val="bg1"/>
                </a:solidFill>
                <a:latin typeface="標楷體" pitchFamily="65" charset="-120"/>
                <a:ea typeface="標楷體" pitchFamily="65" charset="-120"/>
              </a:rPr>
              <a:t>特殊教育宣導的意義</a:t>
            </a:r>
            <a:endParaRPr lang="zh-TW" altLang="en-US" sz="4800" dirty="0">
              <a:latin typeface="標楷體" pitchFamily="65" charset="-120"/>
              <a:ea typeface="標楷體" pitchFamily="65" charset="-120"/>
            </a:endParaRPr>
          </a:p>
        </p:txBody>
      </p:sp>
      <p:sp>
        <p:nvSpPr>
          <p:cNvPr id="18434" name="內容版面配置區 2"/>
          <p:cNvSpPr>
            <a:spLocks noGrp="1"/>
          </p:cNvSpPr>
          <p:nvPr>
            <p:ph sz="quarter" idx="1"/>
          </p:nvPr>
        </p:nvSpPr>
        <p:spPr>
          <a:xfrm>
            <a:off x="468313" y="1916113"/>
            <a:ext cx="7467600" cy="3917950"/>
          </a:xfrm>
        </p:spPr>
        <p:txBody>
          <a:bodyPr/>
          <a:lstStyle/>
          <a:p>
            <a:pPr marL="0" indent="0">
              <a:buNone/>
            </a:pPr>
            <a:r>
              <a:rPr lang="zh-TW" altLang="en-US" sz="4000" dirty="0">
                <a:latin typeface="標楷體" pitchFamily="65" charset="-120"/>
                <a:ea typeface="標楷體" pitchFamily="65" charset="-120"/>
              </a:rPr>
              <a:t>特殊教育宣導活動指的是</a:t>
            </a:r>
            <a:r>
              <a:rPr lang="zh-TW" altLang="en-US" sz="4000" dirty="0">
                <a:solidFill>
                  <a:srgbClr val="C00000"/>
                </a:solidFill>
                <a:latin typeface="標楷體" pitchFamily="65" charset="-120"/>
                <a:ea typeface="標楷體" pitchFamily="65" charset="-120"/>
              </a:rPr>
              <a:t>透過活動實施的方式為有特殊需求者發聲</a:t>
            </a:r>
            <a:r>
              <a:rPr lang="zh-TW" altLang="en-US" sz="4000" dirty="0" smtClean="0">
                <a:latin typeface="標楷體" pitchFamily="65" charset="-120"/>
                <a:ea typeface="標楷體" pitchFamily="65" charset="-120"/>
              </a:rPr>
              <a:t>，讓</a:t>
            </a:r>
            <a:r>
              <a:rPr lang="zh-TW" altLang="en-US" sz="4000" dirty="0">
                <a:latin typeface="標楷體" pitchFamily="65" charset="-120"/>
                <a:ea typeface="標楷體" pitchFamily="65" charset="-120"/>
              </a:rPr>
              <a:t>社會大眾對於特殊教育有所認知並產生或改變想法。</a:t>
            </a:r>
          </a:p>
        </p:txBody>
      </p:sp>
      <p:pic>
        <p:nvPicPr>
          <p:cNvPr id="18435" name="Picture 2" descr="D:\【衛生組資料】39GB(1001207容量)\●明德國小環境教育課程-補充\圖片\Picture-世界地球日\世界地球日路跑.jpg"/>
          <p:cNvPicPr>
            <a:picLocks noChangeAspect="1" noChangeArrowheads="1"/>
          </p:cNvPicPr>
          <p:nvPr/>
        </p:nvPicPr>
        <p:blipFill>
          <a:blip r:embed="rId2"/>
          <a:srcRect/>
          <a:stretch>
            <a:fillRect/>
          </a:stretch>
        </p:blipFill>
        <p:spPr bwMode="auto">
          <a:xfrm>
            <a:off x="6588224" y="4149080"/>
            <a:ext cx="1764507" cy="1788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07504" y="115888"/>
            <a:ext cx="6912768" cy="1143000"/>
          </a:xfrm>
        </p:spPr>
        <p:txBody>
          <a:bodyPr/>
          <a:lstStyle/>
          <a:p>
            <a:r>
              <a:rPr lang="zh-TW" altLang="en-US" dirty="0" smtClean="0">
                <a:solidFill>
                  <a:schemeClr val="bg1"/>
                </a:solidFill>
                <a:latin typeface="標楷體" pitchFamily="65" charset="-120"/>
                <a:ea typeface="標楷體" pitchFamily="65" charset="-120"/>
              </a:rPr>
              <a:t>特教宣導活動的主軸</a:t>
            </a:r>
          </a:p>
        </p:txBody>
      </p:sp>
      <p:sp>
        <p:nvSpPr>
          <p:cNvPr id="12291"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zh-TW" altLang="en-US" b="1" dirty="0" smtClean="0">
                <a:solidFill>
                  <a:srgbClr val="C00000"/>
                </a:solidFill>
                <a:latin typeface="標楷體" pitchFamily="65" charset="-120"/>
                <a:ea typeface="標楷體" pitchFamily="65" charset="-120"/>
              </a:rPr>
              <a:t>說服性溝通</a:t>
            </a:r>
            <a:endParaRPr lang="en-US" altLang="zh-TW" b="1" dirty="0" smtClean="0">
              <a:solidFill>
                <a:srgbClr val="C00000"/>
              </a:solidFill>
              <a:latin typeface="標楷體" pitchFamily="65" charset="-120"/>
              <a:ea typeface="標楷體" pitchFamily="65" charset="-120"/>
            </a:endParaRPr>
          </a:p>
          <a:p>
            <a:pPr marL="0" indent="0" fontAlgn="auto">
              <a:lnSpc>
                <a:spcPct val="90000"/>
              </a:lnSpc>
              <a:spcAft>
                <a:spcPts val="0"/>
              </a:spcAft>
              <a:buNone/>
              <a:defRPr/>
            </a:pPr>
            <a:r>
              <a:rPr lang="en-US" altLang="zh-TW" sz="2600" dirty="0" smtClean="0">
                <a:latin typeface="標楷體" pitchFamily="65" charset="-120"/>
                <a:ea typeface="標楷體" pitchFamily="65" charset="-120"/>
              </a:rPr>
              <a:t>1</a:t>
            </a:r>
            <a:r>
              <a:rPr lang="zh-TW" altLang="en-US" sz="2600" dirty="0" smtClean="0">
                <a:latin typeface="新細明體"/>
                <a:ea typeface="新細明體"/>
              </a:rPr>
              <a:t>、</a:t>
            </a:r>
            <a:r>
              <a:rPr lang="zh-TW" altLang="en-US" sz="2600" dirty="0" smtClean="0">
                <a:latin typeface="標楷體" pitchFamily="65" charset="-120"/>
                <a:ea typeface="標楷體" pitchFamily="65" charset="-120"/>
              </a:rPr>
              <a:t>透過</a:t>
            </a:r>
            <a:r>
              <a:rPr lang="zh-TW" altLang="en-US" sz="2600" dirty="0">
                <a:latin typeface="標楷體" pitchFamily="65" charset="-120"/>
                <a:ea typeface="標楷體" pitchFamily="65" charset="-120"/>
              </a:rPr>
              <a:t>認知成份來改變</a:t>
            </a:r>
            <a:r>
              <a:rPr lang="zh-TW" altLang="en-US" sz="2600" dirty="0" smtClean="0">
                <a:latin typeface="標楷體" pitchFamily="65" charset="-120"/>
                <a:ea typeface="標楷體" pitchFamily="65" charset="-120"/>
              </a:rPr>
              <a:t>態度</a:t>
            </a:r>
            <a:endParaRPr lang="en-US" altLang="zh-TW" sz="2600" dirty="0" smtClean="0">
              <a:latin typeface="標楷體" pitchFamily="65" charset="-120"/>
              <a:ea typeface="標楷體" pitchFamily="65" charset="-120"/>
            </a:endParaRPr>
          </a:p>
          <a:p>
            <a:pPr marL="0" indent="0" fontAlgn="auto">
              <a:lnSpc>
                <a:spcPct val="90000"/>
              </a:lnSpc>
              <a:spcAft>
                <a:spcPts val="0"/>
              </a:spcAft>
              <a:buNone/>
              <a:defRPr/>
            </a:pPr>
            <a:r>
              <a:rPr lang="en-US" altLang="zh-TW" sz="2600" dirty="0" smtClean="0">
                <a:latin typeface="標楷體" pitchFamily="65" charset="-120"/>
                <a:ea typeface="標楷體" pitchFamily="65" charset="-120"/>
              </a:rPr>
              <a:t>2</a:t>
            </a:r>
            <a:r>
              <a:rPr lang="zh-TW" altLang="en-US" sz="2600" dirty="0" smtClean="0">
                <a:latin typeface="新細明體"/>
                <a:ea typeface="新細明體"/>
              </a:rPr>
              <a:t>、</a:t>
            </a:r>
            <a:r>
              <a:rPr lang="zh-TW" altLang="en-US" sz="2600" dirty="0" smtClean="0">
                <a:latin typeface="標楷體" pitchFamily="65" charset="-120"/>
                <a:ea typeface="標楷體" pitchFamily="65" charset="-120"/>
              </a:rPr>
              <a:t>建立普通學生對特殊學生的同</a:t>
            </a:r>
            <a:r>
              <a:rPr lang="zh-TW" altLang="en-US" sz="2600" dirty="0">
                <a:latin typeface="標楷體" pitchFamily="65" charset="-120"/>
                <a:ea typeface="標楷體" pitchFamily="65" charset="-120"/>
              </a:rPr>
              <a:t>理</a:t>
            </a:r>
            <a:r>
              <a:rPr lang="zh-TW" altLang="en-US" sz="2600" dirty="0" smtClean="0">
                <a:latin typeface="標楷體" pitchFamily="65" charset="-120"/>
                <a:ea typeface="標楷體" pitchFamily="65" charset="-120"/>
              </a:rPr>
              <a:t>心</a:t>
            </a:r>
            <a:endParaRPr lang="en-US" altLang="zh-TW" sz="2600" dirty="0" smtClean="0">
              <a:latin typeface="標楷體" pitchFamily="65" charset="-120"/>
              <a:ea typeface="標楷體" pitchFamily="65" charset="-120"/>
            </a:endParaRPr>
          </a:p>
          <a:p>
            <a:pPr marL="0" indent="0" fontAlgn="auto">
              <a:lnSpc>
                <a:spcPct val="90000"/>
              </a:lnSpc>
              <a:spcAft>
                <a:spcPts val="0"/>
              </a:spcAft>
              <a:buNone/>
              <a:defRPr/>
            </a:pPr>
            <a:r>
              <a:rPr lang="en-US" altLang="zh-TW" sz="2600" dirty="0" smtClean="0">
                <a:latin typeface="標楷體" pitchFamily="65" charset="-120"/>
                <a:ea typeface="標楷體" pitchFamily="65" charset="-120"/>
              </a:rPr>
              <a:t>3</a:t>
            </a:r>
            <a:r>
              <a:rPr lang="zh-TW" altLang="en-US" sz="2600" dirty="0" smtClean="0">
                <a:latin typeface="新細明體"/>
                <a:ea typeface="新細明體"/>
              </a:rPr>
              <a:t>、</a:t>
            </a:r>
            <a:r>
              <a:rPr lang="zh-TW" altLang="en-US" sz="2600" dirty="0">
                <a:latin typeface="標楷體" pitchFamily="65" charset="-120"/>
                <a:ea typeface="標楷體" pitchFamily="65" charset="-120"/>
              </a:rPr>
              <a:t>助長普通學生主動提供協助的行為</a:t>
            </a:r>
          </a:p>
          <a:p>
            <a:pPr lvl="0" fontAlgn="auto">
              <a:lnSpc>
                <a:spcPct val="90000"/>
              </a:lnSpc>
              <a:spcAft>
                <a:spcPts val="0"/>
              </a:spcAft>
              <a:buFont typeface="Arial" pitchFamily="34" charset="0"/>
              <a:buChar char="•"/>
              <a:defRPr/>
            </a:pPr>
            <a:r>
              <a:rPr lang="zh-TW" altLang="en-US" b="1" dirty="0" smtClean="0">
                <a:solidFill>
                  <a:srgbClr val="C00000"/>
                </a:solidFill>
                <a:latin typeface="標楷體" pitchFamily="65" charset="-120"/>
                <a:ea typeface="標楷體" pitchFamily="65" charset="-120"/>
              </a:rPr>
              <a:t>宣導</a:t>
            </a:r>
            <a:endParaRPr lang="en-US" altLang="zh-TW" b="1" dirty="0" smtClean="0">
              <a:solidFill>
                <a:srgbClr val="C00000"/>
              </a:solidFill>
              <a:latin typeface="標楷體" pitchFamily="65" charset="-120"/>
              <a:ea typeface="標楷體" pitchFamily="65" charset="-120"/>
            </a:endParaRPr>
          </a:p>
          <a:p>
            <a:pPr marL="0" lvl="0" indent="0" fontAlgn="auto">
              <a:lnSpc>
                <a:spcPct val="90000"/>
              </a:lnSpc>
              <a:spcAft>
                <a:spcPts val="0"/>
              </a:spcAft>
              <a:buNone/>
              <a:defRPr/>
            </a:pPr>
            <a:r>
              <a:rPr lang="en-US" altLang="zh-TW" sz="2600" dirty="0">
                <a:latin typeface="標楷體" pitchFamily="65" charset="-120"/>
                <a:ea typeface="標楷體" pitchFamily="65" charset="-120"/>
              </a:rPr>
              <a:t>1</a:t>
            </a:r>
            <a:r>
              <a:rPr lang="zh-TW" altLang="en-US" sz="2600" dirty="0">
                <a:latin typeface="標楷體" pitchFamily="65" charset="-120"/>
                <a:ea typeface="標楷體" pitchFamily="65" charset="-120"/>
              </a:rPr>
              <a:t>、學校成立特推</a:t>
            </a:r>
            <a:r>
              <a:rPr lang="zh-TW" altLang="en-US" sz="2600" dirty="0" smtClean="0">
                <a:latin typeface="標楷體" pitchFamily="65" charset="-120"/>
                <a:ea typeface="標楷體" pitchFamily="65" charset="-120"/>
              </a:rPr>
              <a:t>會推動學校特殊教育事務</a:t>
            </a:r>
            <a:endParaRPr lang="en-US" altLang="zh-TW" sz="2600" dirty="0" smtClean="0">
              <a:latin typeface="標楷體" pitchFamily="65" charset="-120"/>
              <a:ea typeface="標楷體" pitchFamily="65" charset="-120"/>
            </a:endParaRPr>
          </a:p>
          <a:p>
            <a:pPr marL="0" lvl="0" indent="0" fontAlgn="auto">
              <a:lnSpc>
                <a:spcPct val="90000"/>
              </a:lnSpc>
              <a:spcAft>
                <a:spcPts val="0"/>
              </a:spcAft>
              <a:buNone/>
              <a:defRPr/>
            </a:pPr>
            <a:r>
              <a:rPr lang="en-US" altLang="zh-TW" sz="2600" dirty="0" smtClean="0">
                <a:latin typeface="標楷體" pitchFamily="65" charset="-120"/>
                <a:ea typeface="標楷體" pitchFamily="65" charset="-120"/>
              </a:rPr>
              <a:t>2</a:t>
            </a:r>
            <a:r>
              <a:rPr lang="zh-TW" altLang="en-US" sz="2600" dirty="0" smtClean="0">
                <a:latin typeface="新細明體"/>
                <a:ea typeface="新細明體"/>
              </a:rPr>
              <a:t>、</a:t>
            </a:r>
            <a:r>
              <a:rPr lang="zh-TW" altLang="en-US" sz="2600" dirty="0">
                <a:latin typeface="標楷體" pitchFamily="65" charset="-120"/>
                <a:ea typeface="標楷體" pitchFamily="65" charset="-120"/>
              </a:rPr>
              <a:t>特推會的重點工作之一即為特教宣導活動</a:t>
            </a:r>
            <a:endParaRPr lang="en-US" altLang="zh-TW" sz="2600" dirty="0">
              <a:latin typeface="標楷體" pitchFamily="65" charset="-120"/>
              <a:ea typeface="標楷體" pitchFamily="65" charset="-120"/>
            </a:endParaRPr>
          </a:p>
          <a:p>
            <a:pPr marL="0" lvl="0" indent="0" fontAlgn="auto">
              <a:lnSpc>
                <a:spcPct val="90000"/>
              </a:lnSpc>
              <a:spcAft>
                <a:spcPts val="0"/>
              </a:spcAft>
              <a:buNone/>
              <a:defRPr/>
            </a:pPr>
            <a:r>
              <a:rPr lang="en-US" altLang="zh-TW" sz="2600" dirty="0" smtClean="0">
                <a:latin typeface="新細明體"/>
                <a:ea typeface="新細明體"/>
              </a:rPr>
              <a:t>3</a:t>
            </a:r>
            <a:r>
              <a:rPr lang="zh-TW" altLang="en-US" sz="2600" dirty="0" smtClean="0">
                <a:latin typeface="新細明體"/>
                <a:ea typeface="新細明體"/>
              </a:rPr>
              <a:t>、</a:t>
            </a:r>
            <a:r>
              <a:rPr lang="zh-TW" altLang="en-US" sz="2600" dirty="0">
                <a:latin typeface="標楷體" pitchFamily="65" charset="-120"/>
                <a:ea typeface="標楷體" pitchFamily="65" charset="-120"/>
              </a:rPr>
              <a:t>藉由特教宣導活動增進對特殊學生的尊重與接納</a:t>
            </a:r>
            <a:endParaRPr lang="en-US" altLang="zh-TW" sz="2600" dirty="0">
              <a:latin typeface="標楷體" pitchFamily="65" charset="-120"/>
              <a:ea typeface="標楷體" pitchFamily="65" charset="-120"/>
            </a:endParaRPr>
          </a:p>
          <a:p>
            <a:pPr marL="0" indent="0" fontAlgn="auto">
              <a:lnSpc>
                <a:spcPct val="90000"/>
              </a:lnSpc>
              <a:spcAft>
                <a:spcPts val="0"/>
              </a:spcAft>
              <a:buNone/>
              <a:defRPr/>
            </a:pPr>
            <a:endParaRPr lang="zh-TW" altLang="en-US" b="1" dirty="0">
              <a:solidFill>
                <a:srgbClr val="C00000"/>
              </a:solidFill>
              <a:latin typeface="標楷體" pitchFamily="65" charset="-120"/>
              <a:ea typeface="標楷體" pitchFamily="65" charset="-120"/>
            </a:endParaRPr>
          </a:p>
          <a:p>
            <a:pPr marL="457200" lvl="1" indent="0" fontAlgn="auto">
              <a:lnSpc>
                <a:spcPct val="90000"/>
              </a:lnSpc>
              <a:spcAft>
                <a:spcPts val="0"/>
              </a:spcAft>
              <a:buNone/>
              <a:defRPr/>
            </a:pPr>
            <a:endParaRPr lang="en-US" altLang="zh-TW"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323528" y="16808"/>
            <a:ext cx="6840760" cy="1143000"/>
          </a:xfrm>
        </p:spPr>
        <p:txBody>
          <a:bodyPr/>
          <a:lstStyle/>
          <a:p>
            <a:r>
              <a:rPr lang="zh-TW" altLang="en-US" dirty="0">
                <a:solidFill>
                  <a:schemeClr val="bg1"/>
                </a:solidFill>
                <a:latin typeface="標楷體" pitchFamily="65" charset="-120"/>
                <a:ea typeface="標楷體" pitchFamily="65" charset="-120"/>
              </a:rPr>
              <a:t>特殊教育宣導之法令依據</a:t>
            </a:r>
          </a:p>
        </p:txBody>
      </p:sp>
      <p:sp>
        <p:nvSpPr>
          <p:cNvPr id="20482" name="Rectangle 3"/>
          <p:cNvSpPr>
            <a:spLocks noGrp="1" noChangeArrowheads="1"/>
          </p:cNvSpPr>
          <p:nvPr>
            <p:ph type="body" idx="4294967295"/>
          </p:nvPr>
        </p:nvSpPr>
        <p:spPr>
          <a:xfrm>
            <a:off x="683568" y="1484784"/>
            <a:ext cx="7849120" cy="4104456"/>
          </a:xfrm>
        </p:spPr>
        <p:txBody>
          <a:bodyPr/>
          <a:lstStyle/>
          <a:p>
            <a:pPr>
              <a:lnSpc>
                <a:spcPct val="80000"/>
              </a:lnSpc>
            </a:pPr>
            <a:r>
              <a:rPr lang="zh-TW" altLang="en-US" sz="2800" b="1" dirty="0" smtClean="0">
                <a:solidFill>
                  <a:srgbClr val="C00000"/>
                </a:solidFill>
                <a:latin typeface="標楷體" pitchFamily="65" charset="-120"/>
                <a:ea typeface="標楷體" pitchFamily="65" charset="-120"/>
              </a:rPr>
              <a:t>特殊教育法</a:t>
            </a:r>
          </a:p>
          <a:p>
            <a:pPr marL="342900" lvl="1" indent="-342900">
              <a:lnSpc>
                <a:spcPct val="80000"/>
              </a:lnSpc>
              <a:buNone/>
            </a:pPr>
            <a:r>
              <a:rPr lang="zh-TW" altLang="en-US" b="1" dirty="0" smtClean="0">
                <a:latin typeface="標楷體" pitchFamily="65" charset="-120"/>
                <a:ea typeface="標楷體" pitchFamily="65" charset="-120"/>
              </a:rPr>
              <a:t>  特殊教育</a:t>
            </a:r>
            <a:r>
              <a:rPr lang="zh-TW" altLang="en-US" b="1" dirty="0">
                <a:latin typeface="標楷體" pitchFamily="65" charset="-120"/>
                <a:ea typeface="標楷體" pitchFamily="65" charset="-120"/>
              </a:rPr>
              <a:t>法</a:t>
            </a:r>
            <a:r>
              <a:rPr lang="zh-TW" altLang="en-US" b="1" dirty="0" smtClean="0">
                <a:latin typeface="標楷體" pitchFamily="65" charset="-120"/>
                <a:ea typeface="標楷體" pitchFamily="65" charset="-120"/>
              </a:rPr>
              <a:t>第十四</a:t>
            </a:r>
            <a:r>
              <a:rPr lang="zh-TW" altLang="en-US" b="1" dirty="0">
                <a:latin typeface="標楷體" pitchFamily="65" charset="-120"/>
                <a:ea typeface="標楷體" pitchFamily="65" charset="-120"/>
              </a:rPr>
              <a:t>條規定，對於就讀普通班之身心障礙學生，應予適當安置及輔導；其安置</a:t>
            </a:r>
            <a:r>
              <a:rPr lang="zh-TW" altLang="en-US" b="1" dirty="0" smtClean="0">
                <a:latin typeface="標楷體" pitchFamily="65" charset="-120"/>
                <a:ea typeface="標楷體" pitchFamily="65" charset="-120"/>
              </a:rPr>
              <a:t>原則及</a:t>
            </a:r>
            <a:r>
              <a:rPr lang="zh-TW" altLang="en-US" b="1" dirty="0">
                <a:latin typeface="標楷體" pitchFamily="65" charset="-120"/>
                <a:ea typeface="標楷體" pitchFamily="65" charset="-120"/>
              </a:rPr>
              <a:t>輔導方式之辦法，由各級主管教育行政機關定之</a:t>
            </a:r>
            <a:r>
              <a:rPr lang="zh-TW" altLang="en-US" b="1" dirty="0" smtClean="0">
                <a:latin typeface="標楷體" pitchFamily="65" charset="-120"/>
                <a:ea typeface="標楷體" pitchFamily="65" charset="-120"/>
              </a:rPr>
              <a:t>。</a:t>
            </a:r>
            <a:endParaRPr lang="en-US" altLang="zh-TW" b="1" dirty="0" smtClean="0">
              <a:latin typeface="標楷體" pitchFamily="65" charset="-120"/>
              <a:ea typeface="標楷體" pitchFamily="65" charset="-120"/>
            </a:endParaRPr>
          </a:p>
          <a:p>
            <a:pPr marL="342900" lvl="1" indent="-342900">
              <a:lnSpc>
                <a:spcPct val="80000"/>
              </a:lnSpc>
              <a:buFont typeface="Arial" charset="0"/>
              <a:buChar char="•"/>
            </a:pPr>
            <a:r>
              <a:rPr lang="zh-TW" altLang="zh-TW" b="1" dirty="0">
                <a:solidFill>
                  <a:srgbClr val="C00000"/>
                </a:solidFill>
                <a:latin typeface="標楷體" pitchFamily="65" charset="-120"/>
                <a:ea typeface="標楷體" pitchFamily="65" charset="-120"/>
              </a:rPr>
              <a:t>臺北市國民教育階段就讀普通班身心障礙學生之安置原則與輔導辦法</a:t>
            </a:r>
            <a:endParaRPr lang="en-US" altLang="zh-TW" b="1" dirty="0">
              <a:solidFill>
                <a:srgbClr val="C00000"/>
              </a:solidFill>
              <a:latin typeface="標楷體" pitchFamily="65" charset="-120"/>
              <a:ea typeface="標楷體" pitchFamily="65" charset="-120"/>
            </a:endParaRPr>
          </a:p>
          <a:p>
            <a:pPr>
              <a:lnSpc>
                <a:spcPct val="80000"/>
              </a:lnSpc>
              <a:buFontTx/>
              <a:buNone/>
            </a:pPr>
            <a:r>
              <a:rPr lang="en-US" altLang="zh-TW"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hlinkClick r:id="rId2" action="ppaction://hlinkfile"/>
              </a:rPr>
              <a:t>第五條內容</a:t>
            </a:r>
            <a:endParaRPr lang="en-US" altLang="zh-TW" sz="2800" b="1" dirty="0">
              <a:latin typeface="標楷體" pitchFamily="65" charset="-120"/>
              <a:ea typeface="標楷體" pitchFamily="65" charset="-120"/>
            </a:endParaRPr>
          </a:p>
          <a:p>
            <a:pPr>
              <a:lnSpc>
                <a:spcPct val="80000"/>
              </a:lnSpc>
              <a:buFontTx/>
              <a:buNone/>
            </a:pPr>
            <a:r>
              <a:rPr lang="en-US" altLang="zh-TW" sz="2800" b="1" dirty="0" smtClean="0"/>
              <a:t>     </a:t>
            </a:r>
            <a:endParaRPr lang="zh-TW" altLang="en-US" sz="28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0" name="WordArt 30"/>
          <p:cNvSpPr>
            <a:spLocks noChangeArrowheads="1" noChangeShapeType="1" noTextEdit="1"/>
          </p:cNvSpPr>
          <p:nvPr/>
        </p:nvSpPr>
        <p:spPr bwMode="auto">
          <a:xfrm>
            <a:off x="2627313" y="5876925"/>
            <a:ext cx="914400" cy="576263"/>
          </a:xfrm>
          <a:prstGeom prst="rect">
            <a:avLst/>
          </a:prstGeom>
        </p:spPr>
        <p:txBody>
          <a:bodyPr wrap="none" fromWordArt="1">
            <a:prstTxWarp prst="textPlain">
              <a:avLst>
                <a:gd name="adj" fmla="val 50000"/>
              </a:avLst>
            </a:prstTxWarp>
          </a:bodyPr>
          <a:lstStyle/>
          <a:p>
            <a:pPr algn="ctr"/>
            <a:r>
              <a:rPr lang="zh-TW" altLang="en-US" sz="3600" kern="10">
                <a:ln w="9525">
                  <a:noFill/>
                  <a:round/>
                  <a:headEnd/>
                  <a:tailEnd/>
                </a:ln>
                <a:solidFill>
                  <a:srgbClr val="336699"/>
                </a:solidFill>
                <a:effectLst>
                  <a:outerShdw dist="45791" dir="2021404" algn="ctr" rotWithShape="0">
                    <a:srgbClr val="B2B2B2">
                      <a:alpha val="79999"/>
                    </a:srgbClr>
                  </a:outerShdw>
                </a:effectLst>
                <a:latin typeface="標楷體"/>
                <a:ea typeface="標楷體"/>
              </a:rPr>
              <a:t>認知</a:t>
            </a:r>
          </a:p>
        </p:txBody>
      </p:sp>
      <p:sp>
        <p:nvSpPr>
          <p:cNvPr id="102432" name="WordArt 32"/>
          <p:cNvSpPr>
            <a:spLocks noChangeArrowheads="1" noChangeShapeType="1" noTextEdit="1"/>
          </p:cNvSpPr>
          <p:nvPr/>
        </p:nvSpPr>
        <p:spPr bwMode="auto">
          <a:xfrm>
            <a:off x="4284663" y="5876925"/>
            <a:ext cx="914400" cy="576263"/>
          </a:xfrm>
          <a:prstGeom prst="rect">
            <a:avLst/>
          </a:prstGeom>
        </p:spPr>
        <p:txBody>
          <a:bodyPr wrap="none" fromWordArt="1">
            <a:prstTxWarp prst="textPlain">
              <a:avLst>
                <a:gd name="adj" fmla="val 50000"/>
              </a:avLst>
            </a:prstTxWarp>
          </a:bodyPr>
          <a:lstStyle/>
          <a:p>
            <a:pPr algn="ctr"/>
            <a:r>
              <a:rPr lang="zh-TW" altLang="en-US" sz="3600" kern="10">
                <a:ln w="9525">
                  <a:noFill/>
                  <a:round/>
                  <a:headEnd/>
                  <a:tailEnd/>
                </a:ln>
                <a:solidFill>
                  <a:srgbClr val="FF0000"/>
                </a:solidFill>
                <a:effectLst>
                  <a:outerShdw dist="45791" dir="2021404" algn="ctr" rotWithShape="0">
                    <a:srgbClr val="B2B2B2">
                      <a:alpha val="79999"/>
                    </a:srgbClr>
                  </a:outerShdw>
                </a:effectLst>
                <a:latin typeface="標楷體"/>
                <a:ea typeface="標楷體"/>
              </a:rPr>
              <a:t>情意</a:t>
            </a:r>
          </a:p>
        </p:txBody>
      </p:sp>
      <p:sp>
        <p:nvSpPr>
          <p:cNvPr id="102433" name="WordArt 33"/>
          <p:cNvSpPr>
            <a:spLocks noChangeArrowheads="1" noChangeShapeType="1" noTextEdit="1"/>
          </p:cNvSpPr>
          <p:nvPr/>
        </p:nvSpPr>
        <p:spPr bwMode="auto">
          <a:xfrm>
            <a:off x="6084888" y="5876925"/>
            <a:ext cx="914400" cy="576263"/>
          </a:xfrm>
          <a:prstGeom prst="rect">
            <a:avLst/>
          </a:prstGeom>
        </p:spPr>
        <p:txBody>
          <a:bodyPr wrap="none" fromWordArt="1">
            <a:prstTxWarp prst="textPlain">
              <a:avLst>
                <a:gd name="adj" fmla="val 50000"/>
              </a:avLst>
            </a:prstTxWarp>
          </a:bodyPr>
          <a:lstStyle/>
          <a:p>
            <a:pPr algn="ctr"/>
            <a:r>
              <a:rPr lang="zh-TW" altLang="en-US" sz="3600" kern="10">
                <a:ln w="9525">
                  <a:noFill/>
                  <a:round/>
                  <a:headEnd/>
                  <a:tailEnd/>
                </a:ln>
                <a:solidFill>
                  <a:srgbClr val="008000"/>
                </a:solidFill>
                <a:effectLst>
                  <a:outerShdw dist="45791" dir="2021404" algn="ctr" rotWithShape="0">
                    <a:srgbClr val="B2B2B2">
                      <a:alpha val="79999"/>
                    </a:srgbClr>
                  </a:outerShdw>
                </a:effectLst>
                <a:latin typeface="標楷體"/>
                <a:ea typeface="標楷體"/>
              </a:rPr>
              <a:t>技能</a:t>
            </a:r>
          </a:p>
        </p:txBody>
      </p:sp>
      <p:sp>
        <p:nvSpPr>
          <p:cNvPr id="102434" name="WordArt 34"/>
          <p:cNvSpPr>
            <a:spLocks noChangeArrowheads="1" noChangeShapeType="1" noTextEdit="1"/>
          </p:cNvSpPr>
          <p:nvPr/>
        </p:nvSpPr>
        <p:spPr bwMode="auto">
          <a:xfrm>
            <a:off x="7740650" y="5876925"/>
            <a:ext cx="914400" cy="576263"/>
          </a:xfrm>
          <a:prstGeom prst="rect">
            <a:avLst/>
          </a:prstGeom>
        </p:spPr>
        <p:txBody>
          <a:bodyPr wrap="none" fromWordArt="1">
            <a:prstTxWarp prst="textPlain">
              <a:avLst>
                <a:gd name="adj" fmla="val 50000"/>
              </a:avLst>
            </a:prstTxWarp>
          </a:bodyPr>
          <a:lstStyle/>
          <a:p>
            <a:pPr algn="ctr"/>
            <a:r>
              <a:rPr lang="zh-TW" altLang="en-US" sz="3600" kern="10">
                <a:ln w="9525">
                  <a:noFill/>
                  <a:round/>
                  <a:headEnd/>
                  <a:tailEnd/>
                </a:ln>
                <a:solidFill>
                  <a:srgbClr val="0000FF"/>
                </a:solidFill>
                <a:effectLst>
                  <a:outerShdw dist="45791" dir="2021404" algn="ctr" rotWithShape="0">
                    <a:srgbClr val="B2B2B2">
                      <a:alpha val="79999"/>
                    </a:srgbClr>
                  </a:outerShdw>
                </a:effectLst>
                <a:latin typeface="標楷體"/>
                <a:ea typeface="標楷體"/>
              </a:rPr>
              <a:t>實踐</a:t>
            </a:r>
          </a:p>
        </p:txBody>
      </p:sp>
      <p:sp>
        <p:nvSpPr>
          <p:cNvPr id="102435" name="WordArt 35"/>
          <p:cNvSpPr>
            <a:spLocks noChangeArrowheads="1" noChangeShapeType="1" noTextEdit="1"/>
          </p:cNvSpPr>
          <p:nvPr/>
        </p:nvSpPr>
        <p:spPr bwMode="auto">
          <a:xfrm>
            <a:off x="900113" y="5876925"/>
            <a:ext cx="914400" cy="576263"/>
          </a:xfrm>
          <a:prstGeom prst="rect">
            <a:avLst/>
          </a:prstGeom>
        </p:spPr>
        <p:txBody>
          <a:bodyPr wrap="none" fromWordArt="1">
            <a:prstTxWarp prst="textPlain">
              <a:avLst>
                <a:gd name="adj" fmla="val 50000"/>
              </a:avLst>
            </a:prstTxWarp>
          </a:bodyPr>
          <a:lstStyle/>
          <a:p>
            <a:pPr algn="ctr"/>
            <a:r>
              <a:rPr lang="zh-TW" altLang="en-US" sz="3600" kern="10">
                <a:ln w="9525">
                  <a:noFill/>
                  <a:round/>
                  <a:headEnd/>
                  <a:tailEnd/>
                </a:ln>
                <a:solidFill>
                  <a:srgbClr val="FF6600"/>
                </a:solidFill>
                <a:effectLst>
                  <a:outerShdw dist="45791" dir="2021404" algn="ctr" rotWithShape="0">
                    <a:srgbClr val="B2B2B2">
                      <a:alpha val="79999"/>
                    </a:srgbClr>
                  </a:outerShdw>
                </a:effectLst>
                <a:latin typeface="標楷體"/>
                <a:ea typeface="標楷體"/>
              </a:rPr>
              <a:t>省思</a:t>
            </a:r>
          </a:p>
        </p:txBody>
      </p:sp>
      <p:sp>
        <p:nvSpPr>
          <p:cNvPr id="21525" name="文字方塊 6"/>
          <p:cNvSpPr txBox="1">
            <a:spLocks noChangeArrowheads="1"/>
          </p:cNvSpPr>
          <p:nvPr/>
        </p:nvSpPr>
        <p:spPr bwMode="auto">
          <a:xfrm>
            <a:off x="344488" y="260350"/>
            <a:ext cx="6748462" cy="615950"/>
          </a:xfrm>
          <a:prstGeom prst="rect">
            <a:avLst/>
          </a:prstGeom>
          <a:noFill/>
          <a:ln w="9525">
            <a:noFill/>
            <a:miter lim="800000"/>
            <a:headEnd/>
            <a:tailEnd/>
          </a:ln>
        </p:spPr>
        <p:txBody>
          <a:bodyPr>
            <a:spAutoFit/>
          </a:bodyPr>
          <a:lstStyle/>
          <a:p>
            <a:r>
              <a:rPr kumimoji="0" lang="zh-TW" altLang="en-US" sz="3400" dirty="0" smtClean="0">
                <a:solidFill>
                  <a:schemeClr val="bg1"/>
                </a:solidFill>
                <a:latin typeface="標楷體" pitchFamily="65" charset="-120"/>
                <a:ea typeface="標楷體" pitchFamily="65" charset="-120"/>
              </a:rPr>
              <a:t>臺北市各級學校特教宣導活動內容</a:t>
            </a:r>
            <a:endParaRPr kumimoji="0" lang="zh-TW" altLang="en-US" sz="3400" dirty="0">
              <a:solidFill>
                <a:schemeClr val="bg1"/>
              </a:solidFill>
              <a:latin typeface="標楷體" pitchFamily="65" charset="-120"/>
              <a:ea typeface="標楷體" pitchFamily="65" charset="-120"/>
            </a:endParaRPr>
          </a:p>
        </p:txBody>
      </p:sp>
      <p:sp>
        <p:nvSpPr>
          <p:cNvPr id="8" name="向右箭號 7"/>
          <p:cNvSpPr/>
          <p:nvPr/>
        </p:nvSpPr>
        <p:spPr>
          <a:xfrm>
            <a:off x="179388" y="5876925"/>
            <a:ext cx="647700"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內容版面配置區 2"/>
          <p:cNvSpPr>
            <a:spLocks noGrp="1"/>
          </p:cNvSpPr>
          <p:nvPr>
            <p:ph idx="1"/>
          </p:nvPr>
        </p:nvSpPr>
        <p:spPr>
          <a:xfrm>
            <a:off x="169863" y="1196752"/>
            <a:ext cx="8229600" cy="4525963"/>
          </a:xfrm>
          <a:ln>
            <a:solidFill>
              <a:srgbClr val="C00000"/>
            </a:solidFill>
          </a:ln>
        </p:spPr>
        <p:txBody>
          <a:bodyPr/>
          <a:lstStyle/>
          <a:p>
            <a:pPr marL="0" indent="0">
              <a:buNone/>
            </a:pPr>
            <a:r>
              <a:rPr lang="zh-TW" altLang="en-US" sz="2400" b="1" dirty="0" smtClean="0">
                <a:latin typeface="標楷體" pitchFamily="65" charset="-120"/>
                <a:ea typeface="標楷體" pitchFamily="65" charset="-120"/>
              </a:rPr>
              <a:t>依據「臺北市各級學校特殊教育宣導活動實施計畫」，特教宣導活動內容如下所列：</a:t>
            </a:r>
            <a:endParaRPr lang="en-US" altLang="zh-TW" sz="2400" b="1" dirty="0" smtClean="0">
              <a:latin typeface="標楷體" pitchFamily="65" charset="-120"/>
              <a:ea typeface="標楷體" pitchFamily="65" charset="-120"/>
            </a:endParaRPr>
          </a:p>
          <a:p>
            <a:pPr marL="0" indent="0">
              <a:buNone/>
            </a:pPr>
            <a:r>
              <a:rPr lang="zh-TW" altLang="en-US" sz="1600" dirty="0" smtClean="0">
                <a:latin typeface="標楷體" pitchFamily="65" charset="-120"/>
                <a:ea typeface="標楷體" pitchFamily="65" charset="-120"/>
              </a:rPr>
              <a:t>一</a:t>
            </a:r>
            <a:r>
              <a:rPr lang="zh-TW" altLang="en-US" sz="1600" dirty="0">
                <a:latin typeface="標楷體" pitchFamily="65" charset="-120"/>
                <a:ea typeface="標楷體" pitchFamily="65" charset="-120"/>
              </a:rPr>
              <a:t>、</a:t>
            </a:r>
            <a:r>
              <a:rPr lang="zh-TW" altLang="en-US" sz="1600" dirty="0" smtClean="0">
                <a:latin typeface="標楷體" pitchFamily="65" charset="-120"/>
                <a:ea typeface="標楷體" pitchFamily="65" charset="-120"/>
              </a:rPr>
              <a:t>身心障礙體驗活動</a:t>
            </a:r>
            <a:endParaRPr lang="en-US" altLang="zh-TW" sz="1600" dirty="0" smtClean="0">
              <a:latin typeface="標楷體" pitchFamily="65" charset="-120"/>
              <a:ea typeface="標楷體" pitchFamily="65" charset="-120"/>
            </a:endParaRPr>
          </a:p>
          <a:p>
            <a:pPr marL="0" indent="0">
              <a:buNone/>
            </a:pPr>
            <a:r>
              <a:rPr lang="zh-TW" altLang="en-US" sz="1600" dirty="0" smtClean="0">
                <a:latin typeface="標楷體" pitchFamily="65" charset="-120"/>
                <a:ea typeface="標楷體" pitchFamily="65" charset="-120"/>
              </a:rPr>
              <a:t>二、特殊教育藝文宣導活動</a:t>
            </a:r>
            <a:endParaRPr lang="en-US" altLang="zh-TW" sz="1600" dirty="0" smtClean="0">
              <a:latin typeface="標楷體" pitchFamily="65" charset="-120"/>
              <a:ea typeface="標楷體" pitchFamily="65" charset="-120"/>
            </a:endParaRPr>
          </a:p>
          <a:p>
            <a:pPr marL="0" indent="0">
              <a:buNone/>
            </a:pPr>
            <a:r>
              <a:rPr lang="zh-TW" altLang="en-US" sz="1800" b="1" dirty="0" smtClean="0">
                <a:solidFill>
                  <a:srgbClr val="C00000"/>
                </a:solidFill>
                <a:latin typeface="標楷體" pitchFamily="65" charset="-120"/>
                <a:ea typeface="標楷體" pitchFamily="65" charset="-120"/>
              </a:rPr>
              <a:t>三、特殊教育書籍閱讀、影片欣賞及劇場表演等</a:t>
            </a:r>
            <a:endParaRPr lang="en-US" altLang="zh-TW" sz="1800" b="1" dirty="0" smtClean="0">
              <a:solidFill>
                <a:srgbClr val="C00000"/>
              </a:solidFill>
              <a:latin typeface="標楷體" pitchFamily="65" charset="-120"/>
              <a:ea typeface="標楷體" pitchFamily="65" charset="-120"/>
            </a:endParaRPr>
          </a:p>
          <a:p>
            <a:pPr marL="0" indent="0">
              <a:buNone/>
            </a:pPr>
            <a:r>
              <a:rPr lang="zh-TW" altLang="en-US" sz="1600" dirty="0" smtClean="0">
                <a:latin typeface="標楷體" pitchFamily="65" charset="-120"/>
                <a:ea typeface="標楷體" pitchFamily="65" charset="-120"/>
              </a:rPr>
              <a:t>四、特殊教育機構參觀活服務學習</a:t>
            </a:r>
            <a:endParaRPr lang="en-US" altLang="zh-TW" sz="1600" dirty="0" smtClean="0">
              <a:latin typeface="標楷體" pitchFamily="65" charset="-120"/>
              <a:ea typeface="標楷體" pitchFamily="65" charset="-120"/>
            </a:endParaRPr>
          </a:p>
          <a:p>
            <a:pPr marL="0" indent="0">
              <a:buNone/>
            </a:pPr>
            <a:r>
              <a:rPr lang="zh-TW" altLang="en-US" sz="1600" dirty="0" smtClean="0">
                <a:latin typeface="標楷體" pitchFamily="65" charset="-120"/>
                <a:ea typeface="標楷體" pitchFamily="65" charset="-120"/>
              </a:rPr>
              <a:t>五、親、師、生互動交流活動</a:t>
            </a:r>
            <a:endParaRPr lang="en-US" altLang="zh-TW" sz="1600" dirty="0" smtClean="0">
              <a:latin typeface="標楷體" pitchFamily="65" charset="-120"/>
              <a:ea typeface="標楷體" pitchFamily="65" charset="-120"/>
            </a:endParaRPr>
          </a:p>
          <a:p>
            <a:pPr marL="0" indent="0">
              <a:buNone/>
            </a:pPr>
            <a:r>
              <a:rPr lang="zh-TW" altLang="en-US" sz="1600" dirty="0" smtClean="0">
                <a:latin typeface="標楷體" pitchFamily="65" charset="-120"/>
                <a:ea typeface="標楷體" pitchFamily="65" charset="-120"/>
              </a:rPr>
              <a:t>六、特殊教育相關議題專題演講</a:t>
            </a:r>
            <a:endParaRPr lang="en-US" altLang="zh-TW" sz="1600" dirty="0" smtClean="0">
              <a:latin typeface="標楷體" pitchFamily="65" charset="-120"/>
              <a:ea typeface="標楷體" pitchFamily="65" charset="-120"/>
            </a:endParaRPr>
          </a:p>
          <a:p>
            <a:pPr marL="0" indent="0">
              <a:buNone/>
            </a:pPr>
            <a:r>
              <a:rPr lang="zh-TW" altLang="en-US" sz="1600" dirty="0" smtClean="0">
                <a:latin typeface="標楷體" pitchFamily="65" charset="-120"/>
                <a:ea typeface="標楷體" pitchFamily="65" charset="-120"/>
              </a:rPr>
              <a:t>七、轉銜相關活動</a:t>
            </a:r>
            <a:endParaRPr lang="en-US" altLang="zh-TW" sz="1600" dirty="0" smtClean="0">
              <a:latin typeface="標楷體" pitchFamily="65" charset="-120"/>
              <a:ea typeface="標楷體" pitchFamily="65" charset="-120"/>
            </a:endParaRPr>
          </a:p>
          <a:p>
            <a:pPr marL="0" indent="0">
              <a:buNone/>
            </a:pPr>
            <a:r>
              <a:rPr lang="zh-TW" altLang="en-US" sz="1600" dirty="0" smtClean="0">
                <a:latin typeface="標楷體" pitchFamily="65" charset="-120"/>
                <a:ea typeface="標楷體" pitchFamily="65" charset="-120"/>
              </a:rPr>
              <a:t>八、特殊教育教學觀摩驗討會</a:t>
            </a:r>
            <a:endParaRPr lang="en-US" altLang="zh-TW" sz="1600" dirty="0" smtClean="0">
              <a:latin typeface="標楷體" pitchFamily="65" charset="-120"/>
              <a:ea typeface="標楷體" pitchFamily="65" charset="-120"/>
            </a:endParaRPr>
          </a:p>
          <a:p>
            <a:pPr marL="0" indent="0">
              <a:buNone/>
            </a:pPr>
            <a:r>
              <a:rPr lang="zh-TW" altLang="en-US" sz="1800" b="1" dirty="0">
                <a:solidFill>
                  <a:srgbClr val="C00000"/>
                </a:solidFill>
                <a:latin typeface="標楷體" pitchFamily="65" charset="-120"/>
                <a:ea typeface="標楷體" pitchFamily="65" charset="-120"/>
              </a:rPr>
              <a:t>九、一般教師、家長、學生特教知能研習</a:t>
            </a:r>
            <a:r>
              <a:rPr lang="zh-TW" altLang="en-US" sz="1800" b="1" dirty="0" smtClean="0">
                <a:solidFill>
                  <a:srgbClr val="C00000"/>
                </a:solidFill>
                <a:latin typeface="標楷體" pitchFamily="65" charset="-120"/>
                <a:ea typeface="標楷體" pitchFamily="65" charset="-120"/>
              </a:rPr>
              <a:t>活動</a:t>
            </a:r>
            <a:endParaRPr lang="en-US" altLang="zh-TW" sz="1800" b="1" dirty="0">
              <a:solidFill>
                <a:srgbClr val="C00000"/>
              </a:solidFill>
              <a:latin typeface="標楷體" pitchFamily="65" charset="-120"/>
              <a:ea typeface="標楷體" pitchFamily="65" charset="-120"/>
            </a:endParaRPr>
          </a:p>
          <a:p>
            <a:pPr marL="0" indent="0">
              <a:buNone/>
            </a:pPr>
            <a:r>
              <a:rPr lang="zh-TW" altLang="en-US" sz="1600" dirty="0" smtClean="0">
                <a:latin typeface="標楷體" pitchFamily="65" charset="-120"/>
                <a:ea typeface="標楷體" pitchFamily="65" charset="-120"/>
              </a:rPr>
              <a:t>十、其他創意活動</a:t>
            </a:r>
            <a:endParaRPr lang="zh-TW" altLang="en-US" sz="1600" dirty="0">
              <a:latin typeface="標楷體" pitchFamily="65" charset="-120"/>
              <a:ea typeface="標楷體" pitchFamily="65" charset="-120"/>
            </a:endParaRPr>
          </a:p>
        </p:txBody>
      </p:sp>
      <p:sp>
        <p:nvSpPr>
          <p:cNvPr id="9" name="向右箭號 8"/>
          <p:cNvSpPr/>
          <p:nvPr/>
        </p:nvSpPr>
        <p:spPr>
          <a:xfrm>
            <a:off x="5148064" y="2490500"/>
            <a:ext cx="792807" cy="536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4904060" y="4221088"/>
            <a:ext cx="792807" cy="536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爆炸 1 10"/>
          <p:cNvSpPr/>
          <p:nvPr/>
        </p:nvSpPr>
        <p:spPr>
          <a:xfrm>
            <a:off x="5696867" y="3573016"/>
            <a:ext cx="2130513" cy="1672384"/>
          </a:xfrm>
          <a:prstGeom prst="irregularSeal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爆炸 1 18"/>
          <p:cNvSpPr/>
          <p:nvPr/>
        </p:nvSpPr>
        <p:spPr>
          <a:xfrm>
            <a:off x="5940871" y="1700808"/>
            <a:ext cx="2087513" cy="1728192"/>
          </a:xfrm>
          <a:prstGeom prst="irregularSeal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文字方塊 11"/>
          <p:cNvSpPr txBox="1"/>
          <p:nvPr/>
        </p:nvSpPr>
        <p:spPr>
          <a:xfrm>
            <a:off x="6171196" y="2305834"/>
            <a:ext cx="1656184" cy="369332"/>
          </a:xfrm>
          <a:prstGeom prst="rect">
            <a:avLst/>
          </a:prstGeom>
          <a:noFill/>
        </p:spPr>
        <p:txBody>
          <a:bodyPr wrap="square" rtlCol="0">
            <a:spAutoFit/>
          </a:bodyPr>
          <a:lstStyle/>
          <a:p>
            <a:r>
              <a:rPr lang="zh-TW" altLang="en-US" dirty="0" smtClean="0">
                <a:latin typeface="文鼎中特圓" pitchFamily="49" charset="-120"/>
                <a:ea typeface="文鼎中特圓" pitchFamily="49" charset="-120"/>
              </a:rPr>
              <a:t>綜</a:t>
            </a:r>
            <a:r>
              <a:rPr lang="zh-TW" altLang="en-US" dirty="0">
                <a:latin typeface="文鼎中特圓" pitchFamily="49" charset="-120"/>
                <a:ea typeface="文鼎中特圓" pitchFamily="49" charset="-120"/>
              </a:rPr>
              <a:t>合</a:t>
            </a:r>
            <a:r>
              <a:rPr lang="zh-TW" altLang="en-US" dirty="0" smtClean="0">
                <a:latin typeface="文鼎中特圓" pitchFamily="49" charset="-120"/>
                <a:ea typeface="文鼎中特圓" pitchFamily="49" charset="-120"/>
              </a:rPr>
              <a:t>課程實施</a:t>
            </a:r>
            <a:endParaRPr lang="zh-TW" altLang="en-US" dirty="0">
              <a:latin typeface="文鼎中特圓" pitchFamily="49" charset="-120"/>
              <a:ea typeface="文鼎中特圓" pitchFamily="49" charset="-120"/>
            </a:endParaRPr>
          </a:p>
        </p:txBody>
      </p:sp>
      <p:sp>
        <p:nvSpPr>
          <p:cNvPr id="21" name="文字方塊 20"/>
          <p:cNvSpPr txBox="1"/>
          <p:nvPr/>
        </p:nvSpPr>
        <p:spPr>
          <a:xfrm>
            <a:off x="5956463" y="4226272"/>
            <a:ext cx="1656184" cy="369332"/>
          </a:xfrm>
          <a:prstGeom prst="rect">
            <a:avLst/>
          </a:prstGeom>
          <a:noFill/>
        </p:spPr>
        <p:txBody>
          <a:bodyPr wrap="square" rtlCol="0">
            <a:spAutoFit/>
          </a:bodyPr>
          <a:lstStyle/>
          <a:p>
            <a:r>
              <a:rPr lang="zh-TW" altLang="en-US" dirty="0" smtClean="0">
                <a:latin typeface="文鼎中特圓" pitchFamily="49" charset="-120"/>
                <a:ea typeface="文鼎中特圓" pitchFamily="49" charset="-120"/>
              </a:rPr>
              <a:t>週三進</a:t>
            </a:r>
            <a:r>
              <a:rPr lang="zh-TW" altLang="en-US" dirty="0">
                <a:latin typeface="文鼎中特圓" pitchFamily="49" charset="-120"/>
                <a:ea typeface="文鼎中特圓" pitchFamily="49" charset="-120"/>
              </a:rPr>
              <a:t>修</a:t>
            </a:r>
            <a:r>
              <a:rPr lang="zh-TW" altLang="en-US" dirty="0" smtClean="0">
                <a:latin typeface="文鼎中特圓" pitchFamily="49" charset="-120"/>
                <a:ea typeface="文鼎中特圓" pitchFamily="49" charset="-120"/>
              </a:rPr>
              <a:t>實施</a:t>
            </a:r>
            <a:endParaRPr lang="zh-TW" altLang="en-US" dirty="0">
              <a:latin typeface="文鼎中特圓" pitchFamily="49" charset="-120"/>
              <a:ea typeface="文鼎中特圓" pitchFamily="49" charset="-12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35"/>
                                        </p:tgtEl>
                                        <p:attrNameLst>
                                          <p:attrName>style.visibility</p:attrName>
                                        </p:attrNameLst>
                                      </p:cBhvr>
                                      <p:to>
                                        <p:strVal val="visible"/>
                                      </p:to>
                                    </p:set>
                                    <p:anim calcmode="lin" valueType="num">
                                      <p:cBhvr additive="base">
                                        <p:cTn id="7" dur="500" fill="hold"/>
                                        <p:tgtEl>
                                          <p:spTgt spid="102435"/>
                                        </p:tgtEl>
                                        <p:attrNameLst>
                                          <p:attrName>ppt_x</p:attrName>
                                        </p:attrNameLst>
                                      </p:cBhvr>
                                      <p:tavLst>
                                        <p:tav tm="0">
                                          <p:val>
                                            <p:strVal val="#ppt_x"/>
                                          </p:val>
                                        </p:tav>
                                        <p:tav tm="100000">
                                          <p:val>
                                            <p:strVal val="#ppt_x"/>
                                          </p:val>
                                        </p:tav>
                                      </p:tavLst>
                                    </p:anim>
                                    <p:anim calcmode="lin" valueType="num">
                                      <p:cBhvr additive="base">
                                        <p:cTn id="8" dur="500" fill="hold"/>
                                        <p:tgtEl>
                                          <p:spTgt spid="10243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430"/>
                                        </p:tgtEl>
                                        <p:attrNameLst>
                                          <p:attrName>style.visibility</p:attrName>
                                        </p:attrNameLst>
                                      </p:cBhvr>
                                      <p:to>
                                        <p:strVal val="visible"/>
                                      </p:to>
                                    </p:set>
                                    <p:anim calcmode="lin" valueType="num">
                                      <p:cBhvr additive="base">
                                        <p:cTn id="12" dur="500" fill="hold"/>
                                        <p:tgtEl>
                                          <p:spTgt spid="102430"/>
                                        </p:tgtEl>
                                        <p:attrNameLst>
                                          <p:attrName>ppt_x</p:attrName>
                                        </p:attrNameLst>
                                      </p:cBhvr>
                                      <p:tavLst>
                                        <p:tav tm="0">
                                          <p:val>
                                            <p:strVal val="#ppt_x"/>
                                          </p:val>
                                        </p:tav>
                                        <p:tav tm="100000">
                                          <p:val>
                                            <p:strVal val="#ppt_x"/>
                                          </p:val>
                                        </p:tav>
                                      </p:tavLst>
                                    </p:anim>
                                    <p:anim calcmode="lin" valueType="num">
                                      <p:cBhvr additive="base">
                                        <p:cTn id="13" dur="500" fill="hold"/>
                                        <p:tgtEl>
                                          <p:spTgt spid="10243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2432"/>
                                        </p:tgtEl>
                                        <p:attrNameLst>
                                          <p:attrName>style.visibility</p:attrName>
                                        </p:attrNameLst>
                                      </p:cBhvr>
                                      <p:to>
                                        <p:strVal val="visible"/>
                                      </p:to>
                                    </p:set>
                                    <p:anim calcmode="lin" valueType="num">
                                      <p:cBhvr additive="base">
                                        <p:cTn id="17" dur="500" fill="hold"/>
                                        <p:tgtEl>
                                          <p:spTgt spid="102432"/>
                                        </p:tgtEl>
                                        <p:attrNameLst>
                                          <p:attrName>ppt_x</p:attrName>
                                        </p:attrNameLst>
                                      </p:cBhvr>
                                      <p:tavLst>
                                        <p:tav tm="0">
                                          <p:val>
                                            <p:strVal val="#ppt_x"/>
                                          </p:val>
                                        </p:tav>
                                        <p:tav tm="100000">
                                          <p:val>
                                            <p:strVal val="#ppt_x"/>
                                          </p:val>
                                        </p:tav>
                                      </p:tavLst>
                                    </p:anim>
                                    <p:anim calcmode="lin" valueType="num">
                                      <p:cBhvr additive="base">
                                        <p:cTn id="18" dur="500" fill="hold"/>
                                        <p:tgtEl>
                                          <p:spTgt spid="10243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2433"/>
                                        </p:tgtEl>
                                        <p:attrNameLst>
                                          <p:attrName>style.visibility</p:attrName>
                                        </p:attrNameLst>
                                      </p:cBhvr>
                                      <p:to>
                                        <p:strVal val="visible"/>
                                      </p:to>
                                    </p:set>
                                    <p:anim calcmode="lin" valueType="num">
                                      <p:cBhvr additive="base">
                                        <p:cTn id="22" dur="500" fill="hold"/>
                                        <p:tgtEl>
                                          <p:spTgt spid="102433"/>
                                        </p:tgtEl>
                                        <p:attrNameLst>
                                          <p:attrName>ppt_x</p:attrName>
                                        </p:attrNameLst>
                                      </p:cBhvr>
                                      <p:tavLst>
                                        <p:tav tm="0">
                                          <p:val>
                                            <p:strVal val="#ppt_x"/>
                                          </p:val>
                                        </p:tav>
                                        <p:tav tm="100000">
                                          <p:val>
                                            <p:strVal val="#ppt_x"/>
                                          </p:val>
                                        </p:tav>
                                      </p:tavLst>
                                    </p:anim>
                                    <p:anim calcmode="lin" valueType="num">
                                      <p:cBhvr additive="base">
                                        <p:cTn id="23" dur="500" fill="hold"/>
                                        <p:tgtEl>
                                          <p:spTgt spid="10243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2434"/>
                                        </p:tgtEl>
                                        <p:attrNameLst>
                                          <p:attrName>style.visibility</p:attrName>
                                        </p:attrNameLst>
                                      </p:cBhvr>
                                      <p:to>
                                        <p:strVal val="visible"/>
                                      </p:to>
                                    </p:set>
                                    <p:anim calcmode="lin" valueType="num">
                                      <p:cBhvr additive="base">
                                        <p:cTn id="27" dur="500" fill="hold"/>
                                        <p:tgtEl>
                                          <p:spTgt spid="102434"/>
                                        </p:tgtEl>
                                        <p:attrNameLst>
                                          <p:attrName>ppt_x</p:attrName>
                                        </p:attrNameLst>
                                      </p:cBhvr>
                                      <p:tavLst>
                                        <p:tav tm="0">
                                          <p:val>
                                            <p:strVal val="#ppt_x"/>
                                          </p:val>
                                        </p:tav>
                                        <p:tav tm="100000">
                                          <p:val>
                                            <p:strVal val="#ppt_x"/>
                                          </p:val>
                                        </p:tav>
                                      </p:tavLst>
                                    </p:anim>
                                    <p:anim calcmode="lin" valueType="num">
                                      <p:cBhvr additive="base">
                                        <p:cTn id="28" dur="500" fill="hold"/>
                                        <p:tgtEl>
                                          <p:spTgt spid="102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0" grpId="0" animBg="1"/>
      <p:bldP spid="102432" grpId="0" animBg="1"/>
      <p:bldP spid="102433" grpId="0" animBg="1"/>
      <p:bldP spid="102434" grpId="0" animBg="1"/>
      <p:bldP spid="1024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589122" y="784225"/>
            <a:ext cx="2362200" cy="685800"/>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r>
              <a:rPr lang="zh-TW" altLang="en-US" sz="2800" b="1" dirty="0" smtClean="0">
                <a:solidFill>
                  <a:prstClr val="black"/>
                </a:solidFill>
                <a:latin typeface="標楷體" pitchFamily="65" charset="-120"/>
                <a:ea typeface="標楷體" pitchFamily="65" charset="-120"/>
              </a:rPr>
              <a:t>人我差異</a:t>
            </a:r>
            <a:endParaRPr lang="zh-TW" altLang="en-US" sz="2800" b="1" dirty="0">
              <a:solidFill>
                <a:prstClr val="black"/>
              </a:solidFill>
              <a:latin typeface="標楷體" pitchFamily="65" charset="-120"/>
              <a:ea typeface="標楷體" pitchFamily="65" charset="-120"/>
            </a:endParaRPr>
          </a:p>
        </p:txBody>
      </p:sp>
      <p:sp>
        <p:nvSpPr>
          <p:cNvPr id="22531" name="Oval 3"/>
          <p:cNvSpPr>
            <a:spLocks noChangeArrowheads="1"/>
          </p:cNvSpPr>
          <p:nvPr/>
        </p:nvSpPr>
        <p:spPr bwMode="auto">
          <a:xfrm>
            <a:off x="3322638" y="754063"/>
            <a:ext cx="2209800" cy="762000"/>
          </a:xfrm>
          <a:prstGeom prst="ellipse">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r>
              <a:rPr lang="zh-TW" altLang="en-US" sz="2800" b="1" dirty="0" smtClean="0">
                <a:latin typeface="標楷體" pitchFamily="65" charset="-120"/>
                <a:ea typeface="標楷體" pitchFamily="65" charset="-120"/>
              </a:rPr>
              <a:t>群體關係</a:t>
            </a:r>
            <a:endParaRPr lang="zh-TW" altLang="en-US" sz="2800" b="1" dirty="0">
              <a:solidFill>
                <a:prstClr val="black"/>
              </a:solidFill>
              <a:latin typeface="標楷體" pitchFamily="65" charset="-120"/>
              <a:ea typeface="標楷體" pitchFamily="65" charset="-120"/>
            </a:endParaRPr>
          </a:p>
        </p:txBody>
      </p:sp>
      <p:sp>
        <p:nvSpPr>
          <p:cNvPr id="22532" name="Oval 4"/>
          <p:cNvSpPr>
            <a:spLocks noChangeArrowheads="1"/>
          </p:cNvSpPr>
          <p:nvPr/>
        </p:nvSpPr>
        <p:spPr bwMode="auto">
          <a:xfrm>
            <a:off x="6076608" y="784225"/>
            <a:ext cx="2209800" cy="762000"/>
          </a:xfrm>
          <a:prstGeom prst="ellipse">
            <a:avLst/>
          </a:pr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en-US" sz="1200" b="1" dirty="0">
              <a:solidFill>
                <a:prstClr val="black"/>
              </a:solidFill>
            </a:endParaRPr>
          </a:p>
        </p:txBody>
      </p:sp>
      <p:sp>
        <p:nvSpPr>
          <p:cNvPr id="22533" name="Rectangle 5"/>
          <p:cNvSpPr>
            <a:spLocks noChangeArrowheads="1"/>
          </p:cNvSpPr>
          <p:nvPr/>
        </p:nvSpPr>
        <p:spPr bwMode="auto">
          <a:xfrm>
            <a:off x="179388" y="2470150"/>
            <a:ext cx="1476238" cy="2296824"/>
          </a:xfrm>
          <a:prstGeom prst="rect">
            <a:avLst/>
          </a:prstGeom>
          <a:gradFill rotWithShape="0">
            <a:gsLst>
              <a:gs pos="0">
                <a:srgbClr val="FFCC99"/>
              </a:gs>
              <a:gs pos="50000">
                <a:srgbClr val="FFFFCC"/>
              </a:gs>
              <a:gs pos="100000">
                <a:srgbClr val="FFCC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buFontTx/>
              <a:buNone/>
            </a:pPr>
            <a:endParaRPr kumimoji="0" lang="en-US" altLang="zh-TW" sz="1800" b="1" dirty="0">
              <a:solidFill>
                <a:prstClr val="black"/>
              </a:solidFill>
              <a:latin typeface="標楷體" pitchFamily="65" charset="-120"/>
              <a:ea typeface="標楷體" pitchFamily="65" charset="-120"/>
            </a:endParaRPr>
          </a:p>
          <a:p>
            <a:pPr algn="ctr" eaLnBrk="1" hangingPunct="1">
              <a:buFontTx/>
              <a:buNone/>
            </a:pPr>
            <a:endParaRPr kumimoji="0" lang="en-US" altLang="zh-TW" sz="1800" b="1" dirty="0" smtClean="0">
              <a:solidFill>
                <a:prstClr val="black"/>
              </a:solidFill>
              <a:latin typeface="標楷體" pitchFamily="65" charset="-120"/>
              <a:ea typeface="標楷體" pitchFamily="65" charset="-120"/>
            </a:endParaRPr>
          </a:p>
          <a:p>
            <a:pPr algn="ctr" eaLnBrk="1" hangingPunct="1">
              <a:buFontTx/>
              <a:buNone/>
            </a:pPr>
            <a:r>
              <a:rPr kumimoji="0" lang="zh-TW" altLang="en-US" sz="1600" b="1" dirty="0" smtClean="0">
                <a:solidFill>
                  <a:srgbClr val="C00000"/>
                </a:solidFill>
                <a:latin typeface="標楷體" pitchFamily="65" charset="-120"/>
                <a:ea typeface="標楷體" pitchFamily="65" charset="-120"/>
              </a:rPr>
              <a:t>教材</a:t>
            </a:r>
            <a:r>
              <a:rPr kumimoji="0" lang="en-US" altLang="zh-TW" sz="1600" b="1" dirty="0" smtClean="0">
                <a:solidFill>
                  <a:srgbClr val="C00000"/>
                </a:solidFill>
                <a:latin typeface="新細明體"/>
                <a:ea typeface="新細明體"/>
              </a:rPr>
              <a:t>(</a:t>
            </a:r>
            <a:r>
              <a:rPr kumimoji="0" lang="zh-TW" altLang="en-US" sz="1600" b="1" dirty="0">
                <a:solidFill>
                  <a:srgbClr val="C00000"/>
                </a:solidFill>
                <a:latin typeface="標楷體" pitchFamily="65" charset="-120"/>
                <a:ea typeface="標楷體" pitchFamily="65" charset="-120"/>
              </a:rPr>
              <a:t>繪本</a:t>
            </a:r>
            <a:r>
              <a:rPr kumimoji="0" lang="en-US" altLang="zh-TW" sz="1600" b="1" dirty="0" smtClean="0">
                <a:solidFill>
                  <a:srgbClr val="C00000"/>
                </a:solidFill>
                <a:latin typeface="新細明體"/>
                <a:ea typeface="新細明體"/>
              </a:rPr>
              <a:t>)</a:t>
            </a:r>
          </a:p>
          <a:p>
            <a:pPr algn="ctr" eaLnBrk="1" hangingPunct="1">
              <a:buNone/>
            </a:pPr>
            <a:r>
              <a:rPr lang="zh-TW" altLang="en-US" sz="1400" b="1" dirty="0">
                <a:solidFill>
                  <a:prstClr val="black"/>
                </a:solidFill>
                <a:latin typeface="標楷體" panose="03000509000000000000" pitchFamily="65" charset="-120"/>
                <a:ea typeface="標楷體" panose="03000509000000000000" pitchFamily="65" charset="-120"/>
              </a:rPr>
              <a:t>阿吉的</a:t>
            </a:r>
            <a:r>
              <a:rPr lang="zh-TW" altLang="en-US" sz="1400" b="1" dirty="0" smtClean="0">
                <a:solidFill>
                  <a:prstClr val="black"/>
                </a:solidFill>
                <a:latin typeface="標楷體" panose="03000509000000000000" pitchFamily="65" charset="-120"/>
                <a:ea typeface="標楷體" panose="03000509000000000000" pitchFamily="65" charset="-120"/>
              </a:rPr>
              <a:t>眼鏡</a:t>
            </a:r>
            <a:r>
              <a:rPr lang="en-US" altLang="zh-TW" sz="1400" b="1" dirty="0" smtClean="0">
                <a:solidFill>
                  <a:prstClr val="black"/>
                </a:solidFill>
                <a:latin typeface="標楷體" panose="03000509000000000000" pitchFamily="65" charset="-120"/>
                <a:ea typeface="標楷體" panose="03000509000000000000" pitchFamily="65" charset="-120"/>
              </a:rPr>
              <a:t>(</a:t>
            </a:r>
            <a:r>
              <a:rPr lang="zh-TW" altLang="en-US" sz="1400" b="1" dirty="0" smtClean="0">
                <a:solidFill>
                  <a:prstClr val="black"/>
                </a:solidFill>
                <a:latin typeface="標楷體" panose="03000509000000000000" pitchFamily="65" charset="-120"/>
                <a:ea typeface="標楷體" panose="03000509000000000000" pitchFamily="65" charset="-120"/>
              </a:rPr>
              <a:t>一上</a:t>
            </a:r>
            <a:r>
              <a:rPr lang="en-US" altLang="zh-TW" sz="1400" b="1" dirty="0" smtClean="0">
                <a:solidFill>
                  <a:prstClr val="black"/>
                </a:solidFill>
                <a:latin typeface="標楷體" panose="03000509000000000000" pitchFamily="65" charset="-120"/>
                <a:ea typeface="標楷體" panose="03000509000000000000" pitchFamily="65" charset="-120"/>
              </a:rPr>
              <a:t>)</a:t>
            </a:r>
            <a:endParaRPr lang="en-US" altLang="zh-TW" sz="1400" b="1" dirty="0">
              <a:solidFill>
                <a:prstClr val="black"/>
              </a:solidFill>
              <a:latin typeface="標楷體" panose="03000509000000000000" pitchFamily="65" charset="-120"/>
              <a:ea typeface="標楷體" panose="03000509000000000000" pitchFamily="65" charset="-120"/>
            </a:endParaRPr>
          </a:p>
          <a:p>
            <a:pPr algn="ctr" eaLnBrk="1" hangingPunct="1">
              <a:buFontTx/>
              <a:buNone/>
            </a:pPr>
            <a:r>
              <a:rPr lang="zh-TW" altLang="en-US" sz="1400" b="1" dirty="0" smtClean="0">
                <a:solidFill>
                  <a:prstClr val="black"/>
                </a:solidFill>
                <a:latin typeface="標楷體" panose="03000509000000000000" pitchFamily="65" charset="-120"/>
                <a:ea typeface="標楷體" panose="03000509000000000000" pitchFamily="65" charset="-120"/>
              </a:rPr>
              <a:t>阿虎開竅了</a:t>
            </a:r>
            <a:r>
              <a:rPr lang="en-US" altLang="zh-TW" sz="1400" b="1" dirty="0" smtClean="0">
                <a:solidFill>
                  <a:prstClr val="black"/>
                </a:solidFill>
                <a:latin typeface="標楷體" panose="03000509000000000000" pitchFamily="65" charset="-120"/>
                <a:ea typeface="標楷體" panose="03000509000000000000" pitchFamily="65" charset="-120"/>
              </a:rPr>
              <a:t>(</a:t>
            </a:r>
            <a:r>
              <a:rPr lang="zh-TW" altLang="en-US" sz="1400" b="1" dirty="0" smtClean="0">
                <a:solidFill>
                  <a:prstClr val="black"/>
                </a:solidFill>
                <a:latin typeface="標楷體" panose="03000509000000000000" pitchFamily="65" charset="-120"/>
                <a:ea typeface="標楷體" panose="03000509000000000000" pitchFamily="65" charset="-120"/>
              </a:rPr>
              <a:t>一下</a:t>
            </a:r>
            <a:r>
              <a:rPr lang="en-US" altLang="zh-TW" sz="1400" b="1" dirty="0" smtClean="0">
                <a:solidFill>
                  <a:prstClr val="black"/>
                </a:solidFill>
                <a:latin typeface="標楷體" panose="03000509000000000000" pitchFamily="65" charset="-120"/>
                <a:ea typeface="標楷體" panose="03000509000000000000" pitchFamily="65" charset="-120"/>
              </a:rPr>
              <a:t>)</a:t>
            </a:r>
          </a:p>
          <a:p>
            <a:pPr algn="ctr" eaLnBrk="1" hangingPunct="1">
              <a:buFontTx/>
              <a:buNone/>
            </a:pPr>
            <a:r>
              <a:rPr lang="zh-TW" altLang="en-US" sz="1600" b="1" dirty="0" smtClean="0">
                <a:solidFill>
                  <a:srgbClr val="0070C0"/>
                </a:solidFill>
                <a:latin typeface="標楷體" panose="03000509000000000000" pitchFamily="65" charset="-120"/>
                <a:ea typeface="標楷體" panose="03000509000000000000" pitchFamily="65" charset="-120"/>
              </a:rPr>
              <a:t>主題</a:t>
            </a:r>
            <a:r>
              <a:rPr lang="zh-TW" altLang="en-US" sz="1600" b="1" dirty="0" smtClean="0">
                <a:solidFill>
                  <a:srgbClr val="0070C0"/>
                </a:solidFill>
                <a:latin typeface="新細明體"/>
                <a:ea typeface="新細明體"/>
              </a:rPr>
              <a:t>：</a:t>
            </a:r>
            <a:endParaRPr lang="en-US" altLang="zh-TW" sz="1600" b="1" dirty="0" smtClean="0">
              <a:solidFill>
                <a:srgbClr val="0070C0"/>
              </a:solidFill>
              <a:latin typeface="新細明體"/>
              <a:ea typeface="新細明體"/>
            </a:endParaRPr>
          </a:p>
          <a:p>
            <a:pPr algn="ctr" eaLnBrk="1" hangingPunct="1">
              <a:buNone/>
            </a:pPr>
            <a:r>
              <a:rPr lang="zh-TW" altLang="en-US" sz="1600" b="1" dirty="0">
                <a:solidFill>
                  <a:srgbClr val="0070C0"/>
                </a:solidFill>
                <a:latin typeface="標楷體" pitchFamily="65" charset="-120"/>
                <a:ea typeface="標楷體" pitchFamily="65" charset="-120"/>
              </a:rPr>
              <a:t>我們不一樣</a:t>
            </a:r>
            <a:endParaRPr lang="en-US" altLang="zh-TW" sz="1600" b="1" dirty="0">
              <a:solidFill>
                <a:srgbClr val="0070C0"/>
              </a:solidFill>
              <a:latin typeface="標楷體" pitchFamily="65" charset="-120"/>
              <a:ea typeface="標楷體" pitchFamily="65" charset="-120"/>
            </a:endParaRPr>
          </a:p>
          <a:p>
            <a:pPr algn="ctr" eaLnBrk="1" hangingPunct="1">
              <a:buFontTx/>
              <a:buNone/>
            </a:pPr>
            <a:endParaRPr lang="en-US" altLang="zh-TW" sz="1800" b="1" dirty="0" smtClean="0">
              <a:solidFill>
                <a:srgbClr val="0070C0"/>
              </a:solidFill>
              <a:latin typeface="標楷體" pitchFamily="65" charset="-120"/>
              <a:ea typeface="標楷體" pitchFamily="65" charset="-120"/>
            </a:endParaRPr>
          </a:p>
          <a:p>
            <a:pPr algn="ctr" eaLnBrk="1" hangingPunct="1">
              <a:buFontTx/>
              <a:buNone/>
            </a:pPr>
            <a:endParaRPr lang="en-US" altLang="zh-TW" sz="1800" b="1" dirty="0" smtClean="0">
              <a:solidFill>
                <a:srgbClr val="0070C0"/>
              </a:solidFill>
              <a:latin typeface="標楷體" pitchFamily="65" charset="-120"/>
              <a:ea typeface="標楷體" pitchFamily="65" charset="-120"/>
            </a:endParaRPr>
          </a:p>
          <a:p>
            <a:pPr algn="ctr" eaLnBrk="1" hangingPunct="1">
              <a:buFontTx/>
              <a:buNone/>
            </a:pPr>
            <a:endParaRPr lang="en-US" altLang="zh-TW" sz="1800" b="1" dirty="0" smtClean="0">
              <a:solidFill>
                <a:prstClr val="black"/>
              </a:solidFill>
              <a:latin typeface="標楷體" panose="03000509000000000000" pitchFamily="65" charset="-120"/>
              <a:ea typeface="標楷體" panose="03000509000000000000" pitchFamily="65" charset="-120"/>
            </a:endParaRPr>
          </a:p>
        </p:txBody>
      </p:sp>
      <p:sp>
        <p:nvSpPr>
          <p:cNvPr id="22534" name="Rectangle 6"/>
          <p:cNvSpPr>
            <a:spLocks noChangeArrowheads="1"/>
          </p:cNvSpPr>
          <p:nvPr/>
        </p:nvSpPr>
        <p:spPr bwMode="auto">
          <a:xfrm>
            <a:off x="3084513" y="2460624"/>
            <a:ext cx="1504950" cy="2306350"/>
          </a:xfrm>
          <a:prstGeom prst="rect">
            <a:avLst/>
          </a:prstGeom>
          <a:gradFill rotWithShape="0">
            <a:gsLst>
              <a:gs pos="0">
                <a:srgbClr val="99FFCC"/>
              </a:gs>
              <a:gs pos="50000">
                <a:srgbClr val="FFFFCC"/>
              </a:gs>
              <a:gs pos="100000">
                <a:srgbClr val="99FF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buNone/>
            </a:pPr>
            <a:r>
              <a:rPr kumimoji="0" lang="zh-TW" altLang="en-US" sz="1600" b="1" dirty="0" smtClean="0">
                <a:solidFill>
                  <a:srgbClr val="C00000"/>
                </a:solidFill>
                <a:latin typeface="標楷體" pitchFamily="65" charset="-120"/>
                <a:ea typeface="標楷體" pitchFamily="65" charset="-120"/>
              </a:rPr>
              <a:t>教材</a:t>
            </a:r>
            <a:endParaRPr kumimoji="0" lang="en-US" altLang="zh-TW" sz="1600" b="1" dirty="0" smtClean="0">
              <a:solidFill>
                <a:srgbClr val="C00000"/>
              </a:solidFill>
              <a:latin typeface="標楷體" pitchFamily="65" charset="-120"/>
              <a:ea typeface="標楷體" pitchFamily="65" charset="-120"/>
            </a:endParaRPr>
          </a:p>
          <a:p>
            <a:pPr algn="ctr" eaLnBrk="1" hangingPunct="1">
              <a:buNone/>
            </a:pPr>
            <a:r>
              <a:rPr kumimoji="0" lang="en-US" altLang="zh-TW" sz="1600" b="1" dirty="0" smtClean="0">
                <a:solidFill>
                  <a:srgbClr val="C00000"/>
                </a:solidFill>
                <a:latin typeface="新細明體"/>
                <a:ea typeface="新細明體"/>
              </a:rPr>
              <a:t>(</a:t>
            </a:r>
            <a:r>
              <a:rPr kumimoji="0" lang="zh-TW" altLang="en-US" sz="1600" b="1" dirty="0" smtClean="0">
                <a:solidFill>
                  <a:srgbClr val="C00000"/>
                </a:solidFill>
                <a:latin typeface="標楷體" pitchFamily="65" charset="-120"/>
                <a:ea typeface="標楷體" pitchFamily="65" charset="-120"/>
              </a:rPr>
              <a:t>繪本</a:t>
            </a:r>
            <a:r>
              <a:rPr kumimoji="0" lang="en-US" altLang="zh-TW" sz="1600" b="1" dirty="0" smtClean="0">
                <a:solidFill>
                  <a:srgbClr val="C00000"/>
                </a:solidFill>
                <a:latin typeface="標楷體" pitchFamily="65" charset="-120"/>
                <a:ea typeface="標楷體" pitchFamily="65" charset="-120"/>
              </a:rPr>
              <a:t>+</a:t>
            </a:r>
            <a:r>
              <a:rPr kumimoji="0" lang="zh-TW" altLang="en-US" sz="1600" b="1" dirty="0" smtClean="0">
                <a:solidFill>
                  <a:srgbClr val="C00000"/>
                </a:solidFill>
                <a:latin typeface="標楷體" pitchFamily="65" charset="-120"/>
                <a:ea typeface="標楷體" pitchFamily="65" charset="-120"/>
              </a:rPr>
              <a:t>影片</a:t>
            </a:r>
            <a:r>
              <a:rPr kumimoji="0" lang="en-US" altLang="zh-TW" sz="1600" b="1" dirty="0" smtClean="0">
                <a:solidFill>
                  <a:srgbClr val="C00000"/>
                </a:solidFill>
                <a:latin typeface="新細明體"/>
                <a:ea typeface="新細明體"/>
              </a:rPr>
              <a:t>)</a:t>
            </a:r>
            <a:endParaRPr kumimoji="0" lang="en-US" altLang="zh-TW" sz="1600" b="1" dirty="0" smtClean="0">
              <a:solidFill>
                <a:srgbClr val="C00000"/>
              </a:solidFill>
              <a:latin typeface="標楷體" pitchFamily="65" charset="-120"/>
              <a:ea typeface="標楷體" pitchFamily="65" charset="-120"/>
            </a:endParaRPr>
          </a:p>
          <a:p>
            <a:pPr algn="ctr" eaLnBrk="1" hangingPunct="1">
              <a:buNone/>
            </a:pPr>
            <a:r>
              <a:rPr kumimoji="0" lang="en-US" altLang="zh-TW" sz="1400" b="1" dirty="0" smtClean="0">
                <a:latin typeface="標楷體" pitchFamily="65" charset="-120"/>
                <a:ea typeface="標楷體" pitchFamily="65" charset="-120"/>
              </a:rPr>
              <a:t>ADHD</a:t>
            </a:r>
            <a:r>
              <a:rPr kumimoji="0" lang="zh-TW" altLang="en-US" sz="1400" b="1" dirty="0" smtClean="0">
                <a:latin typeface="標楷體" pitchFamily="65" charset="-120"/>
                <a:ea typeface="標楷體" pitchFamily="65" charset="-120"/>
              </a:rPr>
              <a:t>宣導影片</a:t>
            </a:r>
            <a:r>
              <a:rPr kumimoji="0" lang="en-US" altLang="zh-TW" sz="1400" b="1" dirty="0" smtClean="0">
                <a:latin typeface="標楷體" pitchFamily="65" charset="-120"/>
                <a:ea typeface="標楷體" pitchFamily="65" charset="-120"/>
              </a:rPr>
              <a:t>(</a:t>
            </a:r>
            <a:r>
              <a:rPr kumimoji="0" lang="zh-TW" altLang="en-US" sz="1400" b="1" dirty="0" smtClean="0">
                <a:latin typeface="標楷體" pitchFamily="65" charset="-120"/>
                <a:ea typeface="標楷體" pitchFamily="65" charset="-120"/>
              </a:rPr>
              <a:t>三上</a:t>
            </a:r>
            <a:r>
              <a:rPr kumimoji="0" lang="en-US" altLang="zh-TW" sz="1400" b="1" dirty="0" smtClean="0">
                <a:latin typeface="標楷體" pitchFamily="65" charset="-120"/>
                <a:ea typeface="標楷體" pitchFamily="65" charset="-120"/>
              </a:rPr>
              <a:t>)</a:t>
            </a:r>
            <a:endParaRPr kumimoji="0" lang="en-US" altLang="zh-TW" sz="1400" b="1" dirty="0">
              <a:latin typeface="標楷體" pitchFamily="65" charset="-120"/>
              <a:ea typeface="標楷體" pitchFamily="65" charset="-120"/>
            </a:endParaRPr>
          </a:p>
          <a:p>
            <a:pPr algn="ctr" eaLnBrk="1" hangingPunct="1">
              <a:buFontTx/>
              <a:buNone/>
            </a:pPr>
            <a:r>
              <a:rPr lang="zh-TW" altLang="en-US" sz="1400" b="1" dirty="0" smtClean="0">
                <a:solidFill>
                  <a:prstClr val="black"/>
                </a:solidFill>
                <a:latin typeface="標楷體" panose="03000509000000000000" pitchFamily="65" charset="-120"/>
                <a:ea typeface="標楷體" panose="03000509000000000000" pitchFamily="65" charset="-120"/>
              </a:rPr>
              <a:t>祝你生日快樂</a:t>
            </a:r>
            <a:r>
              <a:rPr lang="en-US" altLang="zh-TW" sz="1400" b="1" dirty="0" smtClean="0">
                <a:solidFill>
                  <a:prstClr val="black"/>
                </a:solidFill>
                <a:latin typeface="標楷體" panose="03000509000000000000" pitchFamily="65" charset="-120"/>
                <a:ea typeface="標楷體" panose="03000509000000000000" pitchFamily="65" charset="-120"/>
              </a:rPr>
              <a:t>(</a:t>
            </a:r>
            <a:r>
              <a:rPr lang="zh-TW" altLang="en-US" sz="1400" b="1" dirty="0" smtClean="0">
                <a:solidFill>
                  <a:prstClr val="black"/>
                </a:solidFill>
                <a:latin typeface="標楷體" panose="03000509000000000000" pitchFamily="65" charset="-120"/>
                <a:ea typeface="標楷體" panose="03000509000000000000" pitchFamily="65" charset="-120"/>
              </a:rPr>
              <a:t>三下</a:t>
            </a:r>
            <a:r>
              <a:rPr lang="en-US" altLang="zh-TW" sz="1400" b="1" dirty="0" smtClean="0">
                <a:solidFill>
                  <a:prstClr val="black"/>
                </a:solidFill>
                <a:latin typeface="標楷體" panose="03000509000000000000" pitchFamily="65" charset="-120"/>
                <a:ea typeface="標楷體" panose="03000509000000000000" pitchFamily="65" charset="-120"/>
              </a:rPr>
              <a:t>)</a:t>
            </a:r>
          </a:p>
          <a:p>
            <a:pPr algn="ctr" eaLnBrk="1" hangingPunct="1">
              <a:buFontTx/>
              <a:buNone/>
            </a:pPr>
            <a:r>
              <a:rPr lang="zh-TW" altLang="en-US" sz="1600" b="1" dirty="0" smtClean="0">
                <a:solidFill>
                  <a:srgbClr val="0070C0"/>
                </a:solidFill>
                <a:latin typeface="標楷體" panose="03000509000000000000" pitchFamily="65" charset="-120"/>
                <a:ea typeface="標楷體" panose="03000509000000000000" pitchFamily="65" charset="-120"/>
              </a:rPr>
              <a:t>主題</a:t>
            </a:r>
            <a:r>
              <a:rPr lang="zh-TW" altLang="en-US" sz="1600" b="1" dirty="0">
                <a:solidFill>
                  <a:srgbClr val="0070C0"/>
                </a:solidFill>
                <a:latin typeface="新細明體"/>
                <a:ea typeface="新細明體"/>
              </a:rPr>
              <a:t>：</a:t>
            </a:r>
            <a:endParaRPr lang="en-US" altLang="zh-TW" sz="1600" b="1" dirty="0">
              <a:solidFill>
                <a:srgbClr val="0070C0"/>
              </a:solidFill>
              <a:latin typeface="新細明體"/>
              <a:ea typeface="新細明體"/>
            </a:endParaRPr>
          </a:p>
          <a:p>
            <a:pPr algn="ctr" eaLnBrk="1" hangingPunct="1">
              <a:buFontTx/>
              <a:buNone/>
            </a:pPr>
            <a:r>
              <a:rPr lang="zh-TW" altLang="en-US" sz="1600" b="1" dirty="0" smtClean="0">
                <a:solidFill>
                  <a:srgbClr val="0070C0"/>
                </a:solidFill>
                <a:latin typeface="標楷體" pitchFamily="65" charset="-120"/>
                <a:ea typeface="標楷體" pitchFamily="65" charset="-120"/>
              </a:rPr>
              <a:t>擁抱身障者</a:t>
            </a:r>
            <a:endParaRPr lang="en-US" altLang="zh-TW" sz="1600" b="1" dirty="0">
              <a:solidFill>
                <a:srgbClr val="0070C0"/>
              </a:solidFill>
              <a:latin typeface="標楷體" pitchFamily="65" charset="-120"/>
              <a:ea typeface="標楷體" pitchFamily="65" charset="-120"/>
            </a:endParaRPr>
          </a:p>
        </p:txBody>
      </p:sp>
      <p:sp>
        <p:nvSpPr>
          <p:cNvPr id="22535" name="Rectangle 7"/>
          <p:cNvSpPr>
            <a:spLocks noChangeArrowheads="1"/>
          </p:cNvSpPr>
          <p:nvPr/>
        </p:nvSpPr>
        <p:spPr bwMode="auto">
          <a:xfrm>
            <a:off x="7548220" y="2492379"/>
            <a:ext cx="1488276" cy="2292219"/>
          </a:xfrm>
          <a:prstGeom prst="rect">
            <a:avLst/>
          </a:prstGeom>
          <a:gradFill rotWithShape="0">
            <a:gsLst>
              <a:gs pos="0">
                <a:srgbClr val="99CCFF"/>
              </a:gs>
              <a:gs pos="50000">
                <a:srgbClr val="FFFFCC"/>
              </a:gs>
              <a:gs pos="100000">
                <a:srgbClr val="99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buNone/>
            </a:pPr>
            <a:r>
              <a:rPr kumimoji="0" lang="zh-TW" altLang="en-US" sz="1600" b="1" dirty="0" smtClean="0">
                <a:solidFill>
                  <a:srgbClr val="C00000"/>
                </a:solidFill>
                <a:latin typeface="標楷體" pitchFamily="65" charset="-120"/>
                <a:ea typeface="標楷體" pitchFamily="65" charset="-120"/>
              </a:rPr>
              <a:t>教材</a:t>
            </a:r>
            <a:endParaRPr kumimoji="0" lang="en-US" altLang="zh-TW" sz="1600" b="1" dirty="0">
              <a:solidFill>
                <a:srgbClr val="C00000"/>
              </a:solidFill>
              <a:latin typeface="標楷體" pitchFamily="65" charset="-120"/>
              <a:ea typeface="標楷體" pitchFamily="65" charset="-120"/>
            </a:endParaRPr>
          </a:p>
          <a:p>
            <a:pPr algn="ctr" eaLnBrk="1" hangingPunct="1">
              <a:buNone/>
            </a:pPr>
            <a:r>
              <a:rPr kumimoji="0" lang="en-US" altLang="zh-TW" sz="1600" b="1" dirty="0">
                <a:solidFill>
                  <a:srgbClr val="C00000"/>
                </a:solidFill>
                <a:latin typeface="新細明體"/>
                <a:ea typeface="新細明體"/>
              </a:rPr>
              <a:t>(</a:t>
            </a:r>
            <a:r>
              <a:rPr kumimoji="0" lang="zh-TW" altLang="en-US" sz="1600" b="1" dirty="0">
                <a:solidFill>
                  <a:srgbClr val="C00000"/>
                </a:solidFill>
                <a:latin typeface="標楷體" pitchFamily="65" charset="-120"/>
                <a:ea typeface="標楷體" pitchFamily="65" charset="-120"/>
              </a:rPr>
              <a:t>繪本</a:t>
            </a:r>
            <a:r>
              <a:rPr kumimoji="0" lang="en-US" altLang="zh-TW" sz="1600" b="1" dirty="0">
                <a:solidFill>
                  <a:srgbClr val="C00000"/>
                </a:solidFill>
                <a:latin typeface="標楷體" pitchFamily="65" charset="-120"/>
                <a:ea typeface="標楷體" pitchFamily="65" charset="-120"/>
              </a:rPr>
              <a:t>+</a:t>
            </a:r>
            <a:r>
              <a:rPr kumimoji="0" lang="zh-TW" altLang="en-US" sz="1600" b="1" dirty="0">
                <a:solidFill>
                  <a:srgbClr val="C00000"/>
                </a:solidFill>
                <a:latin typeface="標楷體" pitchFamily="65" charset="-120"/>
                <a:ea typeface="標楷體" pitchFamily="65" charset="-120"/>
              </a:rPr>
              <a:t>影片</a:t>
            </a:r>
            <a:r>
              <a:rPr kumimoji="0" lang="en-US" altLang="zh-TW" sz="1600" b="1" dirty="0" smtClean="0">
                <a:solidFill>
                  <a:srgbClr val="C00000"/>
                </a:solidFill>
                <a:latin typeface="新細明體"/>
                <a:ea typeface="新細明體"/>
              </a:rPr>
              <a:t>)</a:t>
            </a:r>
          </a:p>
          <a:p>
            <a:pPr algn="ctr" eaLnBrk="1" hangingPunct="1">
              <a:buNone/>
            </a:pPr>
            <a:r>
              <a:rPr lang="zh-TW" altLang="en-US" sz="1400" b="1" dirty="0">
                <a:solidFill>
                  <a:prstClr val="black"/>
                </a:solidFill>
                <a:latin typeface="標楷體" panose="03000509000000000000" pitchFamily="65" charset="-120"/>
                <a:ea typeface="標楷體" panose="03000509000000000000" pitchFamily="65" charset="-120"/>
              </a:rPr>
              <a:t>國際身障者</a:t>
            </a:r>
            <a:r>
              <a:rPr lang="zh-TW" altLang="en-US" sz="1400" b="1" dirty="0" smtClean="0">
                <a:solidFill>
                  <a:prstClr val="black"/>
                </a:solidFill>
                <a:latin typeface="標楷體" panose="03000509000000000000" pitchFamily="65" charset="-120"/>
                <a:ea typeface="標楷體" panose="03000509000000000000" pitchFamily="65" charset="-120"/>
              </a:rPr>
              <a:t>日</a:t>
            </a:r>
            <a:r>
              <a:rPr lang="en-US" altLang="zh-TW" sz="1400" b="1" dirty="0" smtClean="0">
                <a:solidFill>
                  <a:prstClr val="black"/>
                </a:solidFill>
                <a:latin typeface="標楷體" panose="03000509000000000000" pitchFamily="65" charset="-120"/>
                <a:ea typeface="標楷體" panose="03000509000000000000" pitchFamily="65" charset="-120"/>
              </a:rPr>
              <a:t>(</a:t>
            </a:r>
            <a:r>
              <a:rPr lang="zh-TW" altLang="en-US" sz="1400" b="1" dirty="0" smtClean="0">
                <a:solidFill>
                  <a:prstClr val="black"/>
                </a:solidFill>
                <a:latin typeface="標楷體" panose="03000509000000000000" pitchFamily="65" charset="-120"/>
                <a:ea typeface="標楷體" panose="03000509000000000000" pitchFamily="65" charset="-120"/>
              </a:rPr>
              <a:t>六上</a:t>
            </a:r>
            <a:r>
              <a:rPr lang="en-US" altLang="zh-TW" sz="1400" b="1" dirty="0" smtClean="0">
                <a:solidFill>
                  <a:prstClr val="black"/>
                </a:solidFill>
                <a:latin typeface="標楷體" panose="03000509000000000000" pitchFamily="65" charset="-120"/>
                <a:ea typeface="標楷體" panose="03000509000000000000" pitchFamily="65" charset="-120"/>
              </a:rPr>
              <a:t>)</a:t>
            </a:r>
            <a:endParaRPr lang="en-US" altLang="zh-TW" sz="1400" b="1" dirty="0">
              <a:solidFill>
                <a:prstClr val="black"/>
              </a:solidFill>
              <a:latin typeface="標楷體" panose="03000509000000000000" pitchFamily="65" charset="-120"/>
              <a:ea typeface="標楷體" panose="03000509000000000000" pitchFamily="65" charset="-120"/>
            </a:endParaRPr>
          </a:p>
          <a:p>
            <a:pPr algn="ctr" eaLnBrk="1" hangingPunct="1">
              <a:buFontTx/>
              <a:buNone/>
            </a:pPr>
            <a:r>
              <a:rPr lang="zh-TW" altLang="en-US" sz="1400" b="1" dirty="0" smtClean="0">
                <a:solidFill>
                  <a:prstClr val="black"/>
                </a:solidFill>
                <a:latin typeface="標楷體" panose="03000509000000000000" pitchFamily="65" charset="-120"/>
                <a:ea typeface="標楷體" panose="03000509000000000000" pitchFamily="65" charset="-120"/>
              </a:rPr>
              <a:t>天使太用力</a:t>
            </a:r>
            <a:r>
              <a:rPr lang="en-US" altLang="zh-TW" sz="1400" b="1" dirty="0" smtClean="0">
                <a:solidFill>
                  <a:prstClr val="black"/>
                </a:solidFill>
                <a:latin typeface="標楷體" panose="03000509000000000000" pitchFamily="65" charset="-120"/>
                <a:ea typeface="標楷體" panose="03000509000000000000" pitchFamily="65" charset="-120"/>
              </a:rPr>
              <a:t>(</a:t>
            </a:r>
            <a:r>
              <a:rPr lang="zh-TW" altLang="en-US" sz="1400" b="1" dirty="0" smtClean="0">
                <a:solidFill>
                  <a:prstClr val="black"/>
                </a:solidFill>
                <a:latin typeface="標楷體" panose="03000509000000000000" pitchFamily="65" charset="-120"/>
                <a:ea typeface="標楷體" panose="03000509000000000000" pitchFamily="65" charset="-120"/>
              </a:rPr>
              <a:t>六下</a:t>
            </a:r>
            <a:r>
              <a:rPr lang="en-US" altLang="zh-TW" sz="1400" b="1" dirty="0" smtClean="0">
                <a:solidFill>
                  <a:prstClr val="black"/>
                </a:solidFill>
                <a:latin typeface="標楷體" panose="03000509000000000000" pitchFamily="65" charset="-120"/>
                <a:ea typeface="標楷體" panose="03000509000000000000" pitchFamily="65" charset="-120"/>
              </a:rPr>
              <a:t>)</a:t>
            </a:r>
          </a:p>
          <a:p>
            <a:pPr algn="ctr" eaLnBrk="1" hangingPunct="1">
              <a:buFontTx/>
              <a:buNone/>
            </a:pPr>
            <a:r>
              <a:rPr lang="zh-TW" altLang="en-US" sz="1600" b="1" dirty="0">
                <a:solidFill>
                  <a:srgbClr val="0070C0"/>
                </a:solidFill>
                <a:latin typeface="標楷體" panose="03000509000000000000" pitchFamily="65" charset="-120"/>
                <a:ea typeface="標楷體" panose="03000509000000000000" pitchFamily="65" charset="-120"/>
              </a:rPr>
              <a:t>主題</a:t>
            </a:r>
            <a:r>
              <a:rPr lang="zh-TW" altLang="en-US" sz="1600" b="1" dirty="0">
                <a:solidFill>
                  <a:srgbClr val="0070C0"/>
                </a:solidFill>
                <a:latin typeface="新細明體"/>
                <a:ea typeface="新細明體"/>
              </a:rPr>
              <a:t>：</a:t>
            </a:r>
            <a:endParaRPr lang="en-US" altLang="zh-TW" sz="1600" b="1" dirty="0">
              <a:solidFill>
                <a:srgbClr val="0070C0"/>
              </a:solidFill>
              <a:latin typeface="新細明體"/>
              <a:ea typeface="新細明體"/>
            </a:endParaRPr>
          </a:p>
          <a:p>
            <a:pPr algn="ctr" eaLnBrk="1" hangingPunct="1">
              <a:buFontTx/>
              <a:buNone/>
            </a:pPr>
            <a:r>
              <a:rPr lang="zh-TW" altLang="en-US" sz="1600" b="1" dirty="0">
                <a:solidFill>
                  <a:srgbClr val="0070C0"/>
                </a:solidFill>
                <a:latin typeface="標楷體" pitchFamily="65" charset="-120"/>
                <a:ea typeface="標楷體" pitchFamily="65" charset="-120"/>
              </a:rPr>
              <a:t>與障礙共處</a:t>
            </a:r>
            <a:endParaRPr lang="en-US" altLang="zh-TW" sz="1600" b="1" dirty="0">
              <a:solidFill>
                <a:srgbClr val="0070C0"/>
              </a:solidFill>
              <a:latin typeface="標楷體" pitchFamily="65" charset="-120"/>
              <a:ea typeface="標楷體" pitchFamily="65" charset="-120"/>
            </a:endParaRPr>
          </a:p>
        </p:txBody>
      </p:sp>
      <p:sp>
        <p:nvSpPr>
          <p:cNvPr id="22536" name="AutoShape 8"/>
          <p:cNvSpPr>
            <a:spLocks noChangeArrowheads="1"/>
          </p:cNvSpPr>
          <p:nvPr/>
        </p:nvSpPr>
        <p:spPr bwMode="auto">
          <a:xfrm>
            <a:off x="2172493" y="4997847"/>
            <a:ext cx="1249363" cy="762000"/>
          </a:xfrm>
          <a:prstGeom prst="roundRect">
            <a:avLst>
              <a:gd name="adj" fmla="val 16667"/>
            </a:avLst>
          </a:prstGeom>
          <a:solidFill>
            <a:srgbClr val="CC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buFontTx/>
              <a:buNone/>
            </a:pPr>
            <a:r>
              <a:rPr kumimoji="0" lang="zh-TW" altLang="en-US" sz="1800" dirty="0">
                <a:solidFill>
                  <a:srgbClr val="1F497D"/>
                </a:solidFill>
                <a:latin typeface="標楷體" pitchFamily="65" charset="-120"/>
                <a:ea typeface="標楷體" pitchFamily="65" charset="-120"/>
              </a:rPr>
              <a:t>比較</a:t>
            </a:r>
          </a:p>
        </p:txBody>
      </p:sp>
      <p:sp>
        <p:nvSpPr>
          <p:cNvPr id="22537" name="AutoShape 9"/>
          <p:cNvSpPr>
            <a:spLocks noChangeArrowheads="1"/>
          </p:cNvSpPr>
          <p:nvPr/>
        </p:nvSpPr>
        <p:spPr bwMode="auto">
          <a:xfrm>
            <a:off x="3586162" y="5012600"/>
            <a:ext cx="1419225" cy="762000"/>
          </a:xfrm>
          <a:prstGeom prst="roundRect">
            <a:avLst>
              <a:gd name="adj" fmla="val 16667"/>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buFontTx/>
              <a:buNone/>
            </a:pPr>
            <a:r>
              <a:rPr kumimoji="0" lang="zh-TW" altLang="en-US" sz="1800" dirty="0" smtClean="0">
                <a:solidFill>
                  <a:srgbClr val="1F497D"/>
                </a:solidFill>
                <a:latin typeface="標楷體" pitchFamily="65" charset="-120"/>
                <a:ea typeface="標楷體" pitchFamily="65" charset="-120"/>
              </a:rPr>
              <a:t>接納</a:t>
            </a:r>
            <a:endParaRPr kumimoji="0" lang="en-US" altLang="zh-TW" sz="1800" dirty="0">
              <a:solidFill>
                <a:srgbClr val="1F497D"/>
              </a:solidFill>
              <a:latin typeface="標楷體" pitchFamily="65" charset="-120"/>
              <a:ea typeface="標楷體" pitchFamily="65" charset="-120"/>
            </a:endParaRPr>
          </a:p>
        </p:txBody>
      </p:sp>
      <p:sp>
        <p:nvSpPr>
          <p:cNvPr id="22538" name="AutoShape 10"/>
          <p:cNvSpPr>
            <a:spLocks noChangeArrowheads="1"/>
          </p:cNvSpPr>
          <p:nvPr/>
        </p:nvSpPr>
        <p:spPr bwMode="auto">
          <a:xfrm>
            <a:off x="6959258" y="5001935"/>
            <a:ext cx="1295400" cy="762000"/>
          </a:xfrm>
          <a:prstGeom prst="roundRect">
            <a:avLst>
              <a:gd name="adj" fmla="val 16667"/>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buFontTx/>
              <a:buNone/>
            </a:pPr>
            <a:r>
              <a:rPr kumimoji="0" lang="zh-TW" altLang="en-US" sz="1800" dirty="0" smtClean="0">
                <a:solidFill>
                  <a:srgbClr val="1F497D"/>
                </a:solidFill>
                <a:latin typeface="標楷體" pitchFamily="65" charset="-120"/>
                <a:ea typeface="標楷體" pitchFamily="65" charset="-120"/>
              </a:rPr>
              <a:t>支持</a:t>
            </a:r>
            <a:endParaRPr kumimoji="0" lang="zh-TW" altLang="en-US" sz="1800" dirty="0">
              <a:solidFill>
                <a:srgbClr val="1F497D"/>
              </a:solidFill>
              <a:latin typeface="標楷體" pitchFamily="65" charset="-120"/>
              <a:ea typeface="標楷體" pitchFamily="65" charset="-120"/>
            </a:endParaRPr>
          </a:p>
        </p:txBody>
      </p:sp>
      <p:cxnSp>
        <p:nvCxnSpPr>
          <p:cNvPr id="22539" name="AutoShape 12"/>
          <p:cNvCxnSpPr>
            <a:cxnSpLocks noChangeShapeType="1"/>
          </p:cNvCxnSpPr>
          <p:nvPr/>
        </p:nvCxnSpPr>
        <p:spPr bwMode="auto">
          <a:xfrm rot="5400000">
            <a:off x="2874169" y="589757"/>
            <a:ext cx="730250" cy="2582862"/>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40" name="AutoShape 27"/>
          <p:cNvSpPr>
            <a:spLocks noChangeArrowheads="1"/>
          </p:cNvSpPr>
          <p:nvPr/>
        </p:nvSpPr>
        <p:spPr bwMode="auto">
          <a:xfrm>
            <a:off x="715963" y="5001935"/>
            <a:ext cx="1282700" cy="762000"/>
          </a:xfrm>
          <a:prstGeom prst="roundRect">
            <a:avLst>
              <a:gd name="adj" fmla="val 16667"/>
            </a:avLst>
          </a:prstGeom>
          <a:solidFill>
            <a:srgbClr val="CC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buFontTx/>
              <a:buNone/>
            </a:pPr>
            <a:r>
              <a:rPr kumimoji="0" lang="zh-TW" altLang="en-US" sz="1800">
                <a:solidFill>
                  <a:srgbClr val="1F497D"/>
                </a:solidFill>
                <a:latin typeface="標楷體" pitchFamily="65" charset="-120"/>
                <a:ea typeface="標楷體" pitchFamily="65" charset="-120"/>
              </a:rPr>
              <a:t>覺察</a:t>
            </a:r>
          </a:p>
        </p:txBody>
      </p:sp>
      <p:sp>
        <p:nvSpPr>
          <p:cNvPr id="22541" name="AutoShape 28"/>
          <p:cNvSpPr>
            <a:spLocks noChangeArrowheads="1"/>
          </p:cNvSpPr>
          <p:nvPr/>
        </p:nvSpPr>
        <p:spPr bwMode="auto">
          <a:xfrm>
            <a:off x="5275262" y="5018672"/>
            <a:ext cx="1368425" cy="762000"/>
          </a:xfrm>
          <a:prstGeom prst="roundRect">
            <a:avLst>
              <a:gd name="adj" fmla="val 16667"/>
            </a:avLst>
          </a:prstGeom>
          <a:solidFill>
            <a:srgbClr val="66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buFontTx/>
              <a:buNone/>
            </a:pPr>
            <a:r>
              <a:rPr kumimoji="0" lang="zh-TW" altLang="en-US" sz="1800" dirty="0" smtClean="0">
                <a:solidFill>
                  <a:srgbClr val="1F497D"/>
                </a:solidFill>
                <a:latin typeface="標楷體" pitchFamily="65" charset="-120"/>
                <a:ea typeface="標楷體" pitchFamily="65" charset="-120"/>
              </a:rPr>
              <a:t>關懷</a:t>
            </a:r>
            <a:endParaRPr kumimoji="0" lang="zh-TW" altLang="en-US" sz="1800" dirty="0">
              <a:solidFill>
                <a:srgbClr val="1F497D"/>
              </a:solidFill>
              <a:latin typeface="標楷體" pitchFamily="65" charset="-120"/>
              <a:ea typeface="標楷體" pitchFamily="65" charset="-120"/>
            </a:endParaRPr>
          </a:p>
        </p:txBody>
      </p:sp>
      <p:sp>
        <p:nvSpPr>
          <p:cNvPr id="22542" name="WordArt 30"/>
          <p:cNvSpPr>
            <a:spLocks noChangeArrowheads="1" noChangeShapeType="1" noTextEdit="1"/>
          </p:cNvSpPr>
          <p:nvPr/>
        </p:nvSpPr>
        <p:spPr bwMode="auto">
          <a:xfrm>
            <a:off x="2627313" y="5876925"/>
            <a:ext cx="914400" cy="576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kern="10">
                <a:solidFill>
                  <a:srgbClr val="336699"/>
                </a:solidFill>
                <a:effectLst>
                  <a:outerShdw dist="45791" dir="2021404" algn="ctr" rotWithShape="0">
                    <a:srgbClr val="B2B2B2">
                      <a:alpha val="79999"/>
                    </a:srgbClr>
                  </a:outerShdw>
                </a:effectLst>
                <a:latin typeface="標楷體"/>
                <a:ea typeface="標楷體"/>
              </a:rPr>
              <a:t>認知</a:t>
            </a:r>
          </a:p>
        </p:txBody>
      </p:sp>
      <p:sp>
        <p:nvSpPr>
          <p:cNvPr id="22543" name="WordArt 32"/>
          <p:cNvSpPr>
            <a:spLocks noChangeArrowheads="1" noChangeShapeType="1" noTextEdit="1"/>
          </p:cNvSpPr>
          <p:nvPr/>
        </p:nvSpPr>
        <p:spPr bwMode="auto">
          <a:xfrm>
            <a:off x="4284663" y="5876925"/>
            <a:ext cx="914400" cy="576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kern="10">
                <a:solidFill>
                  <a:srgbClr val="FF0000"/>
                </a:solidFill>
                <a:effectLst>
                  <a:outerShdw dist="45791" dir="2021404" algn="ctr" rotWithShape="0">
                    <a:srgbClr val="B2B2B2">
                      <a:alpha val="79999"/>
                    </a:srgbClr>
                  </a:outerShdw>
                </a:effectLst>
                <a:latin typeface="標楷體"/>
                <a:ea typeface="標楷體"/>
              </a:rPr>
              <a:t>情意</a:t>
            </a:r>
          </a:p>
        </p:txBody>
      </p:sp>
      <p:sp>
        <p:nvSpPr>
          <p:cNvPr id="22544" name="WordArt 33"/>
          <p:cNvSpPr>
            <a:spLocks noChangeArrowheads="1" noChangeShapeType="1" noTextEdit="1"/>
          </p:cNvSpPr>
          <p:nvPr/>
        </p:nvSpPr>
        <p:spPr bwMode="auto">
          <a:xfrm>
            <a:off x="6084888" y="5876925"/>
            <a:ext cx="914400" cy="576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kern="10">
                <a:solidFill>
                  <a:srgbClr val="008000"/>
                </a:solidFill>
                <a:effectLst>
                  <a:outerShdw dist="45791" dir="2021404" algn="ctr" rotWithShape="0">
                    <a:srgbClr val="B2B2B2">
                      <a:alpha val="79999"/>
                    </a:srgbClr>
                  </a:outerShdw>
                </a:effectLst>
                <a:latin typeface="標楷體"/>
                <a:ea typeface="標楷體"/>
              </a:rPr>
              <a:t>技能</a:t>
            </a:r>
          </a:p>
        </p:txBody>
      </p:sp>
      <p:sp>
        <p:nvSpPr>
          <p:cNvPr id="22545" name="WordArt 34"/>
          <p:cNvSpPr>
            <a:spLocks noChangeArrowheads="1" noChangeShapeType="1" noTextEdit="1"/>
          </p:cNvSpPr>
          <p:nvPr/>
        </p:nvSpPr>
        <p:spPr bwMode="auto">
          <a:xfrm>
            <a:off x="7740650" y="5876925"/>
            <a:ext cx="914400" cy="576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kern="10">
                <a:solidFill>
                  <a:srgbClr val="0000FF"/>
                </a:solidFill>
                <a:effectLst>
                  <a:outerShdw dist="45791" dir="2021404" algn="ctr" rotWithShape="0">
                    <a:srgbClr val="B2B2B2">
                      <a:alpha val="79999"/>
                    </a:srgbClr>
                  </a:outerShdw>
                </a:effectLst>
                <a:latin typeface="標楷體"/>
                <a:ea typeface="標楷體"/>
              </a:rPr>
              <a:t>實踐</a:t>
            </a:r>
          </a:p>
        </p:txBody>
      </p:sp>
      <p:sp>
        <p:nvSpPr>
          <p:cNvPr id="22546" name="WordArt 35"/>
          <p:cNvSpPr>
            <a:spLocks noChangeArrowheads="1" noChangeShapeType="1" noTextEdit="1"/>
          </p:cNvSpPr>
          <p:nvPr/>
        </p:nvSpPr>
        <p:spPr bwMode="auto">
          <a:xfrm>
            <a:off x="900113" y="5876925"/>
            <a:ext cx="914400" cy="576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kern="10">
                <a:solidFill>
                  <a:srgbClr val="FF6600"/>
                </a:solidFill>
                <a:effectLst>
                  <a:outerShdw dist="45791" dir="2021404" algn="ctr" rotWithShape="0">
                    <a:srgbClr val="B2B2B2">
                      <a:alpha val="79999"/>
                    </a:srgbClr>
                  </a:outerShdw>
                </a:effectLst>
                <a:latin typeface="標楷體"/>
                <a:ea typeface="標楷體"/>
              </a:rPr>
              <a:t>省思</a:t>
            </a:r>
          </a:p>
        </p:txBody>
      </p:sp>
      <p:sp>
        <p:nvSpPr>
          <p:cNvPr id="22547" name="Line 54"/>
          <p:cNvSpPr>
            <a:spLocks noChangeShapeType="1"/>
          </p:cNvSpPr>
          <p:nvPr/>
        </p:nvSpPr>
        <p:spPr bwMode="auto">
          <a:xfrm>
            <a:off x="3803650" y="1887538"/>
            <a:ext cx="0"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black"/>
              </a:solidFill>
            </a:endParaRPr>
          </a:p>
        </p:txBody>
      </p:sp>
      <p:sp>
        <p:nvSpPr>
          <p:cNvPr id="22548" name="Line 55"/>
          <p:cNvSpPr>
            <a:spLocks noChangeShapeType="1"/>
          </p:cNvSpPr>
          <p:nvPr/>
        </p:nvSpPr>
        <p:spPr bwMode="auto">
          <a:xfrm>
            <a:off x="8008938" y="1897063"/>
            <a:ext cx="0" cy="547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black"/>
              </a:solidFill>
            </a:endParaRPr>
          </a:p>
        </p:txBody>
      </p:sp>
      <p:cxnSp>
        <p:nvCxnSpPr>
          <p:cNvPr id="4" name="直線接點 3"/>
          <p:cNvCxnSpPr>
            <a:endCxn id="22548" idx="0"/>
          </p:cNvCxnSpPr>
          <p:nvPr/>
        </p:nvCxnSpPr>
        <p:spPr>
          <a:xfrm>
            <a:off x="4524375" y="1878013"/>
            <a:ext cx="3484563" cy="19050"/>
          </a:xfrm>
          <a:prstGeom prst="line">
            <a:avLst/>
          </a:prstGeom>
        </p:spPr>
        <p:style>
          <a:lnRef idx="1">
            <a:schemeClr val="dk1"/>
          </a:lnRef>
          <a:fillRef idx="0">
            <a:schemeClr val="dk1"/>
          </a:fillRef>
          <a:effectRef idx="0">
            <a:schemeClr val="dk1"/>
          </a:effectRef>
          <a:fontRef idx="minor">
            <a:schemeClr val="tx1"/>
          </a:fontRef>
        </p:style>
      </p:cxnSp>
      <p:sp>
        <p:nvSpPr>
          <p:cNvPr id="22550" name="文字方塊 6"/>
          <p:cNvSpPr txBox="1">
            <a:spLocks noChangeArrowheads="1"/>
          </p:cNvSpPr>
          <p:nvPr/>
        </p:nvSpPr>
        <p:spPr bwMode="auto">
          <a:xfrm>
            <a:off x="107950" y="266700"/>
            <a:ext cx="7415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r>
              <a:rPr kumimoji="0" lang="zh-TW" altLang="en-US" sz="2400" dirty="0">
                <a:solidFill>
                  <a:prstClr val="white"/>
                </a:solidFill>
                <a:latin typeface="標楷體" pitchFamily="65" charset="-120"/>
                <a:ea typeface="標楷體" pitchFamily="65" charset="-120"/>
              </a:rPr>
              <a:t>臺北市明德國</a:t>
            </a:r>
            <a:r>
              <a:rPr kumimoji="0" lang="zh-TW" altLang="en-US" sz="2400" dirty="0" smtClean="0">
                <a:solidFill>
                  <a:prstClr val="white"/>
                </a:solidFill>
                <a:latin typeface="標楷體" pitchFamily="65" charset="-120"/>
                <a:ea typeface="標楷體" pitchFamily="65" charset="-120"/>
              </a:rPr>
              <a:t>小特教宣導綜合課程架構</a:t>
            </a:r>
            <a:endParaRPr kumimoji="0" lang="zh-TW" altLang="en-US" sz="2400" dirty="0">
              <a:solidFill>
                <a:prstClr val="white"/>
              </a:solidFill>
              <a:latin typeface="標楷體" pitchFamily="65" charset="-120"/>
              <a:ea typeface="標楷體" pitchFamily="65" charset="-120"/>
            </a:endParaRPr>
          </a:p>
        </p:txBody>
      </p:sp>
      <p:sp>
        <p:nvSpPr>
          <p:cNvPr id="8" name="向右箭號 7"/>
          <p:cNvSpPr/>
          <p:nvPr/>
        </p:nvSpPr>
        <p:spPr>
          <a:xfrm>
            <a:off x="179388" y="5876925"/>
            <a:ext cx="647700"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cxnSp>
        <p:nvCxnSpPr>
          <p:cNvPr id="10" name="直線接點 9"/>
          <p:cNvCxnSpPr/>
          <p:nvPr/>
        </p:nvCxnSpPr>
        <p:spPr>
          <a:xfrm flipV="1">
            <a:off x="1212231" y="4839683"/>
            <a:ext cx="6726857" cy="35558"/>
          </a:xfrm>
          <a:prstGeom prst="line">
            <a:avLst/>
          </a:prstGeom>
        </p:spPr>
        <p:style>
          <a:lnRef idx="1">
            <a:schemeClr val="accent1"/>
          </a:lnRef>
          <a:fillRef idx="0">
            <a:schemeClr val="accent1"/>
          </a:fillRef>
          <a:effectRef idx="0">
            <a:schemeClr val="accent1"/>
          </a:effectRef>
          <a:fontRef idx="minor">
            <a:schemeClr val="tx1"/>
          </a:fontRef>
        </p:style>
      </p:cxnSp>
      <p:sp>
        <p:nvSpPr>
          <p:cNvPr id="20" name="向下箭號 19"/>
          <p:cNvSpPr/>
          <p:nvPr/>
        </p:nvSpPr>
        <p:spPr>
          <a:xfrm>
            <a:off x="4446588" y="4794306"/>
            <a:ext cx="142875" cy="180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51" name="向下箭號 50"/>
          <p:cNvSpPr/>
          <p:nvPr/>
        </p:nvSpPr>
        <p:spPr>
          <a:xfrm>
            <a:off x="2993723" y="4794306"/>
            <a:ext cx="144463" cy="180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52" name="向下箭號 51"/>
          <p:cNvSpPr/>
          <p:nvPr/>
        </p:nvSpPr>
        <p:spPr>
          <a:xfrm>
            <a:off x="1547178" y="4766974"/>
            <a:ext cx="142875" cy="180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53" name="向下箭號 52"/>
          <p:cNvSpPr/>
          <p:nvPr/>
        </p:nvSpPr>
        <p:spPr>
          <a:xfrm>
            <a:off x="7285548" y="4794306"/>
            <a:ext cx="142875" cy="180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21" name="矩形 20"/>
          <p:cNvSpPr/>
          <p:nvPr/>
        </p:nvSpPr>
        <p:spPr>
          <a:xfrm>
            <a:off x="514350" y="1993900"/>
            <a:ext cx="91440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prstClr val="white"/>
                </a:solidFill>
                <a:latin typeface="標楷體" pitchFamily="65" charset="-120"/>
                <a:ea typeface="標楷體" pitchFamily="65" charset="-120"/>
              </a:rPr>
              <a:t>一年級</a:t>
            </a:r>
          </a:p>
        </p:txBody>
      </p:sp>
      <p:sp>
        <p:nvSpPr>
          <p:cNvPr id="55" name="矩形 54"/>
          <p:cNvSpPr/>
          <p:nvPr/>
        </p:nvSpPr>
        <p:spPr>
          <a:xfrm>
            <a:off x="3322638" y="2003425"/>
            <a:ext cx="91440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prstClr val="white"/>
                </a:solidFill>
                <a:latin typeface="標楷體" pitchFamily="65" charset="-120"/>
                <a:ea typeface="標楷體" pitchFamily="65" charset="-120"/>
              </a:rPr>
              <a:t>三年級</a:t>
            </a:r>
          </a:p>
        </p:txBody>
      </p:sp>
      <p:sp>
        <p:nvSpPr>
          <p:cNvPr id="56" name="矩形 55"/>
          <p:cNvSpPr/>
          <p:nvPr/>
        </p:nvSpPr>
        <p:spPr>
          <a:xfrm>
            <a:off x="7551738" y="2016125"/>
            <a:ext cx="91440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prstClr val="white"/>
                </a:solidFill>
                <a:latin typeface="標楷體" pitchFamily="65" charset="-120"/>
                <a:ea typeface="標楷體" pitchFamily="65" charset="-120"/>
              </a:rPr>
              <a:t>六年級</a:t>
            </a:r>
          </a:p>
        </p:txBody>
      </p:sp>
      <p:sp>
        <p:nvSpPr>
          <p:cNvPr id="22563" name="Rectangle 5"/>
          <p:cNvSpPr>
            <a:spLocks noChangeArrowheads="1"/>
          </p:cNvSpPr>
          <p:nvPr/>
        </p:nvSpPr>
        <p:spPr bwMode="auto">
          <a:xfrm>
            <a:off x="1690054" y="2474754"/>
            <a:ext cx="1303670" cy="2292220"/>
          </a:xfrm>
          <a:prstGeom prst="rect">
            <a:avLst/>
          </a:prstGeom>
          <a:gradFill rotWithShape="0">
            <a:gsLst>
              <a:gs pos="0">
                <a:srgbClr val="FFCC99"/>
              </a:gs>
              <a:gs pos="50000">
                <a:srgbClr val="FFFFCC"/>
              </a:gs>
              <a:gs pos="100000">
                <a:srgbClr val="FFCC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buNone/>
            </a:pPr>
            <a:endParaRPr kumimoji="0" lang="en-US" altLang="zh-TW" sz="1800" b="1" dirty="0" smtClean="0">
              <a:solidFill>
                <a:prstClr val="black"/>
              </a:solidFill>
              <a:latin typeface="標楷體" pitchFamily="65" charset="-120"/>
              <a:ea typeface="標楷體" pitchFamily="65" charset="-120"/>
            </a:endParaRPr>
          </a:p>
          <a:p>
            <a:pPr algn="ctr" eaLnBrk="1" hangingPunct="1">
              <a:buNone/>
            </a:pPr>
            <a:r>
              <a:rPr kumimoji="0" lang="zh-TW" altLang="en-US" sz="1600" b="1" dirty="0" smtClean="0">
                <a:solidFill>
                  <a:srgbClr val="C00000"/>
                </a:solidFill>
                <a:latin typeface="標楷體" pitchFamily="65" charset="-120"/>
                <a:ea typeface="標楷體" pitchFamily="65" charset="-120"/>
              </a:rPr>
              <a:t>教材</a:t>
            </a:r>
            <a:r>
              <a:rPr kumimoji="0" lang="en-US" altLang="zh-TW" sz="1600" b="1" dirty="0" smtClean="0">
                <a:solidFill>
                  <a:srgbClr val="C00000"/>
                </a:solidFill>
                <a:latin typeface="新細明體"/>
                <a:ea typeface="新細明體"/>
              </a:rPr>
              <a:t>(</a:t>
            </a:r>
            <a:r>
              <a:rPr kumimoji="0" lang="zh-TW" altLang="en-US" sz="1600" b="1" dirty="0">
                <a:solidFill>
                  <a:srgbClr val="C00000"/>
                </a:solidFill>
                <a:latin typeface="標楷體" pitchFamily="65" charset="-120"/>
                <a:ea typeface="標楷體" pitchFamily="65" charset="-120"/>
              </a:rPr>
              <a:t>繪本</a:t>
            </a:r>
            <a:r>
              <a:rPr kumimoji="0" lang="en-US" altLang="zh-TW" sz="1600" b="1" dirty="0">
                <a:solidFill>
                  <a:srgbClr val="C00000"/>
                </a:solidFill>
                <a:latin typeface="新細明體"/>
                <a:ea typeface="新細明體"/>
              </a:rPr>
              <a:t>)</a:t>
            </a:r>
            <a:endParaRPr kumimoji="0" lang="en-US" altLang="zh-TW" sz="1600" b="1" dirty="0">
              <a:solidFill>
                <a:srgbClr val="C00000"/>
              </a:solidFill>
              <a:latin typeface="標楷體" pitchFamily="65" charset="-120"/>
              <a:ea typeface="標楷體" pitchFamily="65" charset="-120"/>
            </a:endParaRPr>
          </a:p>
          <a:p>
            <a:pPr algn="ctr" eaLnBrk="1" hangingPunct="1">
              <a:buNone/>
            </a:pPr>
            <a:r>
              <a:rPr lang="zh-TW" altLang="en-US" sz="1400" b="1" dirty="0">
                <a:solidFill>
                  <a:prstClr val="black"/>
                </a:solidFill>
                <a:latin typeface="標楷體" panose="03000509000000000000" pitchFamily="65" charset="-120"/>
                <a:ea typeface="標楷體" panose="03000509000000000000" pitchFamily="65" charset="-120"/>
              </a:rPr>
              <a:t>我的</a:t>
            </a:r>
            <a:r>
              <a:rPr lang="zh-TW" altLang="en-US" sz="1400" b="1" dirty="0" smtClean="0">
                <a:solidFill>
                  <a:prstClr val="black"/>
                </a:solidFill>
                <a:latin typeface="標楷體" panose="03000509000000000000" pitchFamily="65" charset="-120"/>
                <a:ea typeface="標楷體" panose="03000509000000000000" pitchFamily="65" charset="-120"/>
              </a:rPr>
              <a:t>妹妹</a:t>
            </a:r>
            <a:endParaRPr lang="en-US" altLang="zh-TW" sz="1400" b="1" dirty="0" smtClean="0">
              <a:solidFill>
                <a:prstClr val="black"/>
              </a:solidFill>
              <a:latin typeface="標楷體" panose="03000509000000000000" pitchFamily="65" charset="-120"/>
              <a:ea typeface="標楷體" panose="03000509000000000000" pitchFamily="65" charset="-120"/>
            </a:endParaRPr>
          </a:p>
          <a:p>
            <a:pPr algn="ctr" eaLnBrk="1" hangingPunct="1">
              <a:buNone/>
            </a:pPr>
            <a:r>
              <a:rPr lang="zh-TW" altLang="en-US" sz="1400" b="1" dirty="0" smtClean="0">
                <a:solidFill>
                  <a:prstClr val="black"/>
                </a:solidFill>
                <a:latin typeface="標楷體" panose="03000509000000000000" pitchFamily="65" charset="-120"/>
                <a:ea typeface="標楷體" panose="03000509000000000000" pitchFamily="65" charset="-120"/>
              </a:rPr>
              <a:t>聽不見</a:t>
            </a:r>
            <a:r>
              <a:rPr lang="en-US" altLang="zh-TW" sz="1400" b="1" dirty="0" smtClean="0">
                <a:solidFill>
                  <a:prstClr val="black"/>
                </a:solidFill>
                <a:latin typeface="標楷體" panose="03000509000000000000" pitchFamily="65" charset="-120"/>
                <a:ea typeface="標楷體" panose="03000509000000000000" pitchFamily="65" charset="-120"/>
              </a:rPr>
              <a:t>(</a:t>
            </a:r>
            <a:r>
              <a:rPr lang="zh-TW" altLang="en-US" sz="1400" b="1" dirty="0" smtClean="0">
                <a:solidFill>
                  <a:prstClr val="black"/>
                </a:solidFill>
                <a:latin typeface="標楷體" panose="03000509000000000000" pitchFamily="65" charset="-120"/>
                <a:ea typeface="標楷體" panose="03000509000000000000" pitchFamily="65" charset="-120"/>
              </a:rPr>
              <a:t>二上</a:t>
            </a:r>
            <a:r>
              <a:rPr lang="en-US" altLang="zh-TW" sz="1400" b="1" dirty="0" smtClean="0">
                <a:solidFill>
                  <a:prstClr val="black"/>
                </a:solidFill>
                <a:latin typeface="標楷體" panose="03000509000000000000" pitchFamily="65" charset="-120"/>
                <a:ea typeface="標楷體" panose="03000509000000000000" pitchFamily="65" charset="-120"/>
              </a:rPr>
              <a:t>)</a:t>
            </a:r>
            <a:endParaRPr lang="en-US" altLang="zh-TW" sz="1400" b="1" dirty="0">
              <a:solidFill>
                <a:prstClr val="black"/>
              </a:solidFill>
              <a:latin typeface="標楷體" panose="03000509000000000000" pitchFamily="65" charset="-120"/>
              <a:ea typeface="標楷體" panose="03000509000000000000" pitchFamily="65" charset="-120"/>
            </a:endParaRPr>
          </a:p>
          <a:p>
            <a:pPr algn="ctr" eaLnBrk="1" hangingPunct="1">
              <a:buFontTx/>
              <a:buNone/>
            </a:pPr>
            <a:r>
              <a:rPr lang="zh-TW" altLang="en-US" sz="1400" b="1" dirty="0" smtClean="0">
                <a:solidFill>
                  <a:prstClr val="black"/>
                </a:solidFill>
                <a:latin typeface="標楷體" panose="03000509000000000000" pitchFamily="65" charset="-120"/>
                <a:ea typeface="標楷體" panose="03000509000000000000" pitchFamily="65" charset="-120"/>
              </a:rPr>
              <a:t>箭靶小牛</a:t>
            </a:r>
            <a:r>
              <a:rPr lang="en-US" altLang="zh-TW" sz="1400" b="1" dirty="0" smtClean="0">
                <a:solidFill>
                  <a:prstClr val="black"/>
                </a:solidFill>
                <a:latin typeface="標楷體" panose="03000509000000000000" pitchFamily="65" charset="-120"/>
                <a:ea typeface="標楷體" panose="03000509000000000000" pitchFamily="65" charset="-120"/>
              </a:rPr>
              <a:t>(</a:t>
            </a:r>
            <a:r>
              <a:rPr lang="zh-TW" altLang="en-US" sz="1400" b="1" dirty="0" smtClean="0">
                <a:solidFill>
                  <a:prstClr val="black"/>
                </a:solidFill>
                <a:latin typeface="標楷體" panose="03000509000000000000" pitchFamily="65" charset="-120"/>
                <a:ea typeface="標楷體" panose="03000509000000000000" pitchFamily="65" charset="-120"/>
              </a:rPr>
              <a:t>二下</a:t>
            </a:r>
            <a:r>
              <a:rPr lang="en-US" altLang="zh-TW" sz="1400" b="1" dirty="0" smtClean="0">
                <a:solidFill>
                  <a:prstClr val="black"/>
                </a:solidFill>
                <a:latin typeface="標楷體" panose="03000509000000000000" pitchFamily="65" charset="-120"/>
                <a:ea typeface="標楷體" panose="03000509000000000000" pitchFamily="65" charset="-120"/>
              </a:rPr>
              <a:t>)</a:t>
            </a:r>
          </a:p>
          <a:p>
            <a:pPr algn="ctr" eaLnBrk="1" hangingPunct="1">
              <a:buFontTx/>
              <a:buNone/>
            </a:pPr>
            <a:r>
              <a:rPr lang="zh-TW" altLang="en-US" sz="1600" b="1" dirty="0">
                <a:solidFill>
                  <a:srgbClr val="0070C0"/>
                </a:solidFill>
                <a:latin typeface="標楷體" panose="03000509000000000000" pitchFamily="65" charset="-120"/>
                <a:ea typeface="標楷體" panose="03000509000000000000" pitchFamily="65" charset="-120"/>
              </a:rPr>
              <a:t>主題</a:t>
            </a:r>
            <a:r>
              <a:rPr lang="zh-TW" altLang="en-US" sz="1600" b="1" dirty="0" smtClean="0">
                <a:solidFill>
                  <a:srgbClr val="0070C0"/>
                </a:solidFill>
                <a:latin typeface="新細明體"/>
                <a:ea typeface="新細明體"/>
              </a:rPr>
              <a:t>：</a:t>
            </a:r>
            <a:endParaRPr lang="en-US" altLang="zh-TW" sz="1600" b="1" dirty="0">
              <a:solidFill>
                <a:srgbClr val="0070C0"/>
              </a:solidFill>
              <a:latin typeface="新細明體"/>
              <a:ea typeface="新細明體"/>
            </a:endParaRPr>
          </a:p>
          <a:p>
            <a:pPr algn="ctr" eaLnBrk="1" hangingPunct="1">
              <a:buNone/>
            </a:pPr>
            <a:r>
              <a:rPr lang="zh-TW" altLang="en-US" sz="1600" b="1" dirty="0">
                <a:solidFill>
                  <a:srgbClr val="0070C0"/>
                </a:solidFill>
                <a:latin typeface="標楷體" pitchFamily="65" charset="-120"/>
                <a:ea typeface="標楷體" pitchFamily="65" charset="-120"/>
              </a:rPr>
              <a:t>我們不一樣</a:t>
            </a:r>
            <a:endParaRPr lang="en-US" altLang="zh-TW" sz="1600" b="1" dirty="0">
              <a:solidFill>
                <a:srgbClr val="0070C0"/>
              </a:solidFill>
              <a:latin typeface="標楷體" pitchFamily="65" charset="-120"/>
              <a:ea typeface="標楷體" pitchFamily="65" charset="-120"/>
            </a:endParaRPr>
          </a:p>
          <a:p>
            <a:pPr algn="ctr" eaLnBrk="1" hangingPunct="1">
              <a:buFontTx/>
              <a:buNone/>
            </a:pPr>
            <a:endParaRPr lang="en-US" altLang="zh-TW" sz="1800" b="1" dirty="0">
              <a:solidFill>
                <a:srgbClr val="0070C0"/>
              </a:solidFill>
              <a:latin typeface="標楷體" pitchFamily="65" charset="-120"/>
              <a:ea typeface="標楷體" pitchFamily="65" charset="-120"/>
            </a:endParaRPr>
          </a:p>
        </p:txBody>
      </p:sp>
      <p:sp>
        <p:nvSpPr>
          <p:cNvPr id="22564" name="Rectangle 6"/>
          <p:cNvSpPr>
            <a:spLocks noChangeArrowheads="1"/>
          </p:cNvSpPr>
          <p:nvPr/>
        </p:nvSpPr>
        <p:spPr bwMode="auto">
          <a:xfrm>
            <a:off x="4674235" y="2470150"/>
            <a:ext cx="1285239" cy="2296824"/>
          </a:xfrm>
          <a:prstGeom prst="rect">
            <a:avLst/>
          </a:prstGeom>
          <a:gradFill rotWithShape="0">
            <a:gsLst>
              <a:gs pos="0">
                <a:srgbClr val="99FFCC"/>
              </a:gs>
              <a:gs pos="50000">
                <a:srgbClr val="FFFFCC"/>
              </a:gs>
              <a:gs pos="100000">
                <a:srgbClr val="99FF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buNone/>
            </a:pPr>
            <a:endParaRPr kumimoji="0" lang="en-US" altLang="zh-TW" sz="1800" b="1" dirty="0" smtClean="0">
              <a:solidFill>
                <a:prstClr val="black"/>
              </a:solidFill>
              <a:latin typeface="標楷體" pitchFamily="65" charset="-120"/>
              <a:ea typeface="標楷體" pitchFamily="65" charset="-120"/>
            </a:endParaRPr>
          </a:p>
          <a:p>
            <a:pPr algn="ctr" eaLnBrk="1" hangingPunct="1">
              <a:buNone/>
            </a:pPr>
            <a:endParaRPr kumimoji="0" lang="en-US" altLang="zh-TW" sz="1800" b="1" dirty="0">
              <a:solidFill>
                <a:prstClr val="black"/>
              </a:solidFill>
              <a:latin typeface="標楷體" pitchFamily="65" charset="-120"/>
              <a:ea typeface="標楷體" pitchFamily="65" charset="-120"/>
            </a:endParaRPr>
          </a:p>
          <a:p>
            <a:pPr algn="ctr" eaLnBrk="1" hangingPunct="1">
              <a:buNone/>
            </a:pPr>
            <a:r>
              <a:rPr kumimoji="0" lang="zh-TW" altLang="en-US" sz="1600" b="1" dirty="0" smtClean="0">
                <a:solidFill>
                  <a:srgbClr val="C00000"/>
                </a:solidFill>
                <a:latin typeface="標楷體" pitchFamily="65" charset="-120"/>
                <a:ea typeface="標楷體" pitchFamily="65" charset="-120"/>
              </a:rPr>
              <a:t>教材</a:t>
            </a:r>
            <a:endParaRPr kumimoji="0" lang="en-US" altLang="zh-TW" sz="1600" b="1" dirty="0">
              <a:solidFill>
                <a:srgbClr val="C00000"/>
              </a:solidFill>
              <a:latin typeface="標楷體" pitchFamily="65" charset="-120"/>
              <a:ea typeface="標楷體" pitchFamily="65" charset="-120"/>
            </a:endParaRPr>
          </a:p>
          <a:p>
            <a:pPr algn="ctr" eaLnBrk="1" hangingPunct="1">
              <a:buNone/>
            </a:pPr>
            <a:r>
              <a:rPr kumimoji="0" lang="en-US" altLang="zh-TW" sz="1600" b="1" dirty="0">
                <a:solidFill>
                  <a:srgbClr val="C00000"/>
                </a:solidFill>
                <a:latin typeface="新細明體"/>
                <a:ea typeface="新細明體"/>
              </a:rPr>
              <a:t>(</a:t>
            </a:r>
            <a:r>
              <a:rPr kumimoji="0" lang="zh-TW" altLang="en-US" sz="1600" b="1" dirty="0">
                <a:solidFill>
                  <a:srgbClr val="C00000"/>
                </a:solidFill>
                <a:latin typeface="標楷體" pitchFamily="65" charset="-120"/>
                <a:ea typeface="標楷體" pitchFamily="65" charset="-120"/>
              </a:rPr>
              <a:t>繪本</a:t>
            </a:r>
            <a:r>
              <a:rPr kumimoji="0" lang="en-US" altLang="zh-TW" sz="1600" b="1" dirty="0">
                <a:solidFill>
                  <a:srgbClr val="C00000"/>
                </a:solidFill>
                <a:latin typeface="標楷體" pitchFamily="65" charset="-120"/>
                <a:ea typeface="標楷體" pitchFamily="65" charset="-120"/>
              </a:rPr>
              <a:t>+</a:t>
            </a:r>
            <a:r>
              <a:rPr kumimoji="0" lang="zh-TW" altLang="en-US" sz="1600" b="1" dirty="0">
                <a:solidFill>
                  <a:srgbClr val="C00000"/>
                </a:solidFill>
                <a:latin typeface="標楷體" pitchFamily="65" charset="-120"/>
                <a:ea typeface="標楷體" pitchFamily="65" charset="-120"/>
              </a:rPr>
              <a:t>影片</a:t>
            </a:r>
            <a:r>
              <a:rPr kumimoji="0" lang="en-US" altLang="zh-TW" sz="1600" b="1" dirty="0">
                <a:solidFill>
                  <a:srgbClr val="C00000"/>
                </a:solidFill>
                <a:latin typeface="新細明體"/>
                <a:ea typeface="新細明體"/>
              </a:rPr>
              <a:t>)</a:t>
            </a:r>
            <a:endParaRPr kumimoji="0" lang="en-US" altLang="zh-TW" sz="1600" b="1" dirty="0">
              <a:solidFill>
                <a:srgbClr val="C00000"/>
              </a:solidFill>
              <a:latin typeface="標楷體" pitchFamily="65" charset="-120"/>
              <a:ea typeface="標楷體" pitchFamily="65" charset="-120"/>
            </a:endParaRPr>
          </a:p>
          <a:p>
            <a:pPr algn="ctr" eaLnBrk="1" hangingPunct="1">
              <a:buNone/>
            </a:pPr>
            <a:r>
              <a:rPr kumimoji="0" lang="zh-TW" altLang="en-US" sz="1400" b="1" dirty="0" smtClean="0">
                <a:latin typeface="標楷體" pitchFamily="65" charset="-120"/>
                <a:ea typeface="標楷體" pitchFamily="65" charset="-120"/>
              </a:rPr>
              <a:t>不一樣的</a:t>
            </a:r>
            <a:endParaRPr kumimoji="0" lang="en-US" altLang="zh-TW" sz="1400" b="1" dirty="0" smtClean="0">
              <a:latin typeface="標楷體" pitchFamily="65" charset="-120"/>
              <a:ea typeface="標楷體" pitchFamily="65" charset="-120"/>
            </a:endParaRPr>
          </a:p>
          <a:p>
            <a:pPr algn="ctr" eaLnBrk="1" hangingPunct="1">
              <a:buNone/>
            </a:pPr>
            <a:r>
              <a:rPr kumimoji="0" lang="zh-TW" altLang="en-US" sz="1400" b="1" dirty="0" smtClean="0">
                <a:latin typeface="標楷體" pitchFamily="65" charset="-120"/>
                <a:ea typeface="標楷體" pitchFamily="65" charset="-120"/>
              </a:rPr>
              <a:t>朋友</a:t>
            </a:r>
            <a:r>
              <a:rPr kumimoji="0" lang="en-US" altLang="zh-TW" sz="1400" b="1" dirty="0" smtClean="0">
                <a:latin typeface="標楷體" pitchFamily="65" charset="-120"/>
                <a:ea typeface="標楷體" pitchFamily="65" charset="-120"/>
              </a:rPr>
              <a:t>(</a:t>
            </a:r>
            <a:r>
              <a:rPr kumimoji="0" lang="zh-TW" altLang="en-US" sz="1400" b="1" dirty="0" smtClean="0">
                <a:latin typeface="標楷體" pitchFamily="65" charset="-120"/>
                <a:ea typeface="標楷體" pitchFamily="65" charset="-120"/>
              </a:rPr>
              <a:t>四上</a:t>
            </a:r>
            <a:r>
              <a:rPr kumimoji="0" lang="en-US" altLang="zh-TW" sz="1400" b="1" dirty="0" smtClean="0">
                <a:latin typeface="標楷體" pitchFamily="65" charset="-120"/>
                <a:ea typeface="標楷體" pitchFamily="65" charset="-120"/>
              </a:rPr>
              <a:t>)</a:t>
            </a:r>
            <a:endParaRPr kumimoji="0" lang="en-US" altLang="zh-TW" sz="1400" b="1" dirty="0">
              <a:latin typeface="標楷體" pitchFamily="65" charset="-120"/>
              <a:ea typeface="標楷體" pitchFamily="65" charset="-120"/>
            </a:endParaRPr>
          </a:p>
          <a:p>
            <a:pPr algn="ctr" eaLnBrk="1" hangingPunct="1">
              <a:buFontTx/>
              <a:buNone/>
            </a:pPr>
            <a:r>
              <a:rPr lang="zh-TW" altLang="en-US" sz="1400" b="1" dirty="0" smtClean="0">
                <a:solidFill>
                  <a:prstClr val="black"/>
                </a:solidFill>
                <a:latin typeface="標楷體" panose="03000509000000000000" pitchFamily="65" charset="-120"/>
                <a:ea typeface="標楷體" panose="03000509000000000000" pitchFamily="65" charset="-120"/>
              </a:rPr>
              <a:t>我的姊姊</a:t>
            </a:r>
            <a:endParaRPr lang="en-US" altLang="zh-TW" sz="1400" b="1" dirty="0" smtClean="0">
              <a:solidFill>
                <a:prstClr val="black"/>
              </a:solidFill>
              <a:latin typeface="標楷體" panose="03000509000000000000" pitchFamily="65" charset="-120"/>
              <a:ea typeface="標楷體" panose="03000509000000000000" pitchFamily="65" charset="-120"/>
            </a:endParaRPr>
          </a:p>
          <a:p>
            <a:pPr algn="ctr" eaLnBrk="1" hangingPunct="1">
              <a:buFontTx/>
              <a:buNone/>
            </a:pPr>
            <a:r>
              <a:rPr lang="zh-TW" altLang="en-US" sz="1400" b="1" dirty="0" smtClean="0">
                <a:solidFill>
                  <a:prstClr val="black"/>
                </a:solidFill>
                <a:latin typeface="標楷體" panose="03000509000000000000" pitchFamily="65" charset="-120"/>
                <a:ea typeface="標楷體" panose="03000509000000000000" pitchFamily="65" charset="-120"/>
              </a:rPr>
              <a:t>不一樣</a:t>
            </a:r>
            <a:r>
              <a:rPr lang="en-US" altLang="zh-TW" sz="1400" b="1" dirty="0" smtClean="0">
                <a:solidFill>
                  <a:prstClr val="black"/>
                </a:solidFill>
                <a:latin typeface="標楷體" panose="03000509000000000000" pitchFamily="65" charset="-120"/>
                <a:ea typeface="標楷體" panose="03000509000000000000" pitchFamily="65" charset="-120"/>
              </a:rPr>
              <a:t>(</a:t>
            </a:r>
            <a:r>
              <a:rPr lang="zh-TW" altLang="en-US" sz="1400" b="1" dirty="0" smtClean="0">
                <a:solidFill>
                  <a:prstClr val="black"/>
                </a:solidFill>
                <a:latin typeface="標楷體" panose="03000509000000000000" pitchFamily="65" charset="-120"/>
                <a:ea typeface="標楷體" panose="03000509000000000000" pitchFamily="65" charset="-120"/>
              </a:rPr>
              <a:t>四下</a:t>
            </a:r>
            <a:r>
              <a:rPr lang="en-US" altLang="zh-TW" sz="1400" b="1" dirty="0" smtClean="0">
                <a:solidFill>
                  <a:prstClr val="black"/>
                </a:solidFill>
                <a:latin typeface="標楷體" panose="03000509000000000000" pitchFamily="65" charset="-120"/>
                <a:ea typeface="標楷體" panose="03000509000000000000" pitchFamily="65" charset="-120"/>
              </a:rPr>
              <a:t>)</a:t>
            </a:r>
          </a:p>
          <a:p>
            <a:pPr algn="ctr" eaLnBrk="1" hangingPunct="1">
              <a:buFontTx/>
              <a:buNone/>
            </a:pPr>
            <a:r>
              <a:rPr lang="zh-TW" altLang="en-US" sz="1600" b="1" dirty="0">
                <a:solidFill>
                  <a:srgbClr val="0070C0"/>
                </a:solidFill>
                <a:latin typeface="標楷體" panose="03000509000000000000" pitchFamily="65" charset="-120"/>
                <a:ea typeface="標楷體" panose="03000509000000000000" pitchFamily="65" charset="-120"/>
              </a:rPr>
              <a:t>主題</a:t>
            </a:r>
            <a:r>
              <a:rPr lang="zh-TW" altLang="en-US" sz="1600" b="1" dirty="0">
                <a:solidFill>
                  <a:srgbClr val="0070C0"/>
                </a:solidFill>
                <a:latin typeface="新細明體"/>
                <a:ea typeface="新細明體"/>
              </a:rPr>
              <a:t>：</a:t>
            </a:r>
            <a:endParaRPr lang="en-US" altLang="zh-TW" sz="1600" b="1" dirty="0">
              <a:solidFill>
                <a:srgbClr val="0070C0"/>
              </a:solidFill>
              <a:latin typeface="新細明體"/>
              <a:ea typeface="新細明體"/>
            </a:endParaRPr>
          </a:p>
          <a:p>
            <a:pPr algn="ctr" eaLnBrk="1" hangingPunct="1">
              <a:buFontTx/>
              <a:buNone/>
            </a:pPr>
            <a:r>
              <a:rPr lang="zh-TW" altLang="en-US" sz="1600" b="1" dirty="0" smtClean="0">
                <a:solidFill>
                  <a:srgbClr val="0070C0"/>
                </a:solidFill>
                <a:latin typeface="標楷體" pitchFamily="65" charset="-120"/>
                <a:ea typeface="標楷體" pitchFamily="65" charset="-120"/>
              </a:rPr>
              <a:t>擁抱身障者</a:t>
            </a:r>
            <a:endParaRPr lang="en-US" altLang="zh-TW" sz="1600" b="1" dirty="0">
              <a:solidFill>
                <a:srgbClr val="0070C0"/>
              </a:solidFill>
              <a:latin typeface="標楷體" pitchFamily="65" charset="-120"/>
              <a:ea typeface="標楷體" pitchFamily="65" charset="-120"/>
            </a:endParaRPr>
          </a:p>
          <a:p>
            <a:pPr algn="ctr" eaLnBrk="1" hangingPunct="1">
              <a:buFontTx/>
              <a:buNone/>
            </a:pPr>
            <a:endParaRPr lang="en-US" altLang="zh-TW" sz="1800" b="1" dirty="0" smtClean="0">
              <a:solidFill>
                <a:prstClr val="black"/>
              </a:solidFill>
              <a:latin typeface="標楷體" panose="03000509000000000000" pitchFamily="65" charset="-120"/>
              <a:ea typeface="標楷體" panose="03000509000000000000" pitchFamily="65" charset="-120"/>
            </a:endParaRPr>
          </a:p>
          <a:p>
            <a:pPr algn="ctr" eaLnBrk="1" hangingPunct="1">
              <a:buFontTx/>
              <a:buNone/>
            </a:pPr>
            <a:endParaRPr lang="en-US" altLang="zh-TW" sz="1800" b="1" dirty="0" smtClean="0">
              <a:solidFill>
                <a:srgbClr val="F79646">
                  <a:lumMod val="75000"/>
                </a:srgbClr>
              </a:solidFill>
              <a:latin typeface="標楷體" panose="03000509000000000000" pitchFamily="65" charset="-120"/>
              <a:ea typeface="標楷體" panose="03000509000000000000" pitchFamily="65" charset="-120"/>
            </a:endParaRPr>
          </a:p>
        </p:txBody>
      </p:sp>
      <p:sp>
        <p:nvSpPr>
          <p:cNvPr id="22565" name="Rectangle 7"/>
          <p:cNvSpPr>
            <a:spLocks noChangeArrowheads="1"/>
          </p:cNvSpPr>
          <p:nvPr/>
        </p:nvSpPr>
        <p:spPr bwMode="auto">
          <a:xfrm>
            <a:off x="6041230" y="2474754"/>
            <a:ext cx="1481932" cy="2292220"/>
          </a:xfrm>
          <a:prstGeom prst="rect">
            <a:avLst/>
          </a:prstGeom>
          <a:gradFill rotWithShape="0">
            <a:gsLst>
              <a:gs pos="0">
                <a:srgbClr val="99CCFF"/>
              </a:gs>
              <a:gs pos="50000">
                <a:srgbClr val="FFFFCC"/>
              </a:gs>
              <a:gs pos="100000">
                <a:srgbClr val="99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endParaRPr kumimoji="0" lang="en-US" altLang="zh-TW" sz="1800" b="1" dirty="0" smtClean="0">
              <a:solidFill>
                <a:prstClr val="black"/>
              </a:solidFill>
              <a:latin typeface="標楷體" pitchFamily="65" charset="-120"/>
              <a:ea typeface="標楷體" pitchFamily="65" charset="-120"/>
            </a:endParaRPr>
          </a:p>
          <a:p>
            <a:pPr algn="ctr" eaLnBrk="1" hangingPunct="1">
              <a:buNone/>
            </a:pPr>
            <a:endParaRPr kumimoji="0" lang="en-US" altLang="zh-TW" sz="1600" b="1" dirty="0" smtClean="0">
              <a:solidFill>
                <a:srgbClr val="C00000"/>
              </a:solidFill>
              <a:latin typeface="標楷體" pitchFamily="65" charset="-120"/>
              <a:ea typeface="標楷體" pitchFamily="65" charset="-120"/>
            </a:endParaRPr>
          </a:p>
          <a:p>
            <a:pPr algn="ctr" eaLnBrk="1" hangingPunct="1">
              <a:buNone/>
            </a:pPr>
            <a:r>
              <a:rPr kumimoji="0" lang="zh-TW" altLang="en-US" sz="1600" b="1" dirty="0" smtClean="0">
                <a:solidFill>
                  <a:srgbClr val="C00000"/>
                </a:solidFill>
                <a:latin typeface="標楷體" pitchFamily="65" charset="-120"/>
                <a:ea typeface="標楷體" pitchFamily="65" charset="-120"/>
              </a:rPr>
              <a:t>教材</a:t>
            </a:r>
            <a:endParaRPr kumimoji="0" lang="en-US" altLang="zh-TW" sz="1600" b="1" dirty="0">
              <a:solidFill>
                <a:srgbClr val="C00000"/>
              </a:solidFill>
              <a:latin typeface="標楷體" pitchFamily="65" charset="-120"/>
              <a:ea typeface="標楷體" pitchFamily="65" charset="-120"/>
            </a:endParaRPr>
          </a:p>
          <a:p>
            <a:pPr algn="ctr" eaLnBrk="1" hangingPunct="1">
              <a:buNone/>
            </a:pPr>
            <a:r>
              <a:rPr kumimoji="0" lang="en-US" altLang="zh-TW" sz="1600" b="1" dirty="0">
                <a:solidFill>
                  <a:srgbClr val="C00000"/>
                </a:solidFill>
                <a:latin typeface="新細明體"/>
                <a:ea typeface="新細明體"/>
              </a:rPr>
              <a:t>(</a:t>
            </a:r>
            <a:r>
              <a:rPr kumimoji="0" lang="zh-TW" altLang="en-US" sz="1600" b="1" dirty="0">
                <a:solidFill>
                  <a:srgbClr val="C00000"/>
                </a:solidFill>
                <a:latin typeface="標楷體" pitchFamily="65" charset="-120"/>
                <a:ea typeface="標楷體" pitchFamily="65" charset="-120"/>
              </a:rPr>
              <a:t>繪本</a:t>
            </a:r>
            <a:r>
              <a:rPr kumimoji="0" lang="en-US" altLang="zh-TW" sz="1600" b="1" dirty="0">
                <a:solidFill>
                  <a:srgbClr val="C00000"/>
                </a:solidFill>
                <a:latin typeface="標楷體" pitchFamily="65" charset="-120"/>
                <a:ea typeface="標楷體" pitchFamily="65" charset="-120"/>
              </a:rPr>
              <a:t>+</a:t>
            </a:r>
            <a:r>
              <a:rPr kumimoji="0" lang="zh-TW" altLang="en-US" sz="1600" b="1" dirty="0">
                <a:solidFill>
                  <a:srgbClr val="C00000"/>
                </a:solidFill>
                <a:latin typeface="標楷體" pitchFamily="65" charset="-120"/>
                <a:ea typeface="標楷體" pitchFamily="65" charset="-120"/>
              </a:rPr>
              <a:t>影片</a:t>
            </a:r>
            <a:r>
              <a:rPr kumimoji="0" lang="en-US" altLang="zh-TW" sz="1600" b="1" dirty="0" smtClean="0">
                <a:solidFill>
                  <a:srgbClr val="C00000"/>
                </a:solidFill>
                <a:latin typeface="新細明體"/>
                <a:ea typeface="新細明體"/>
              </a:rPr>
              <a:t>)</a:t>
            </a:r>
          </a:p>
          <a:p>
            <a:pPr>
              <a:buNone/>
            </a:pPr>
            <a:r>
              <a:rPr lang="zh-TW" altLang="en-US" sz="1400" b="1" dirty="0">
                <a:solidFill>
                  <a:prstClr val="black"/>
                </a:solidFill>
                <a:latin typeface="標楷體" panose="03000509000000000000" pitchFamily="65" charset="-120"/>
                <a:ea typeface="標楷體" panose="03000509000000000000" pitchFamily="65" charset="-120"/>
              </a:rPr>
              <a:t>叫我</a:t>
            </a:r>
            <a:r>
              <a:rPr lang="zh-TW" altLang="en-US" sz="1400" b="1" dirty="0" smtClean="0">
                <a:solidFill>
                  <a:prstClr val="black"/>
                </a:solidFill>
                <a:latin typeface="標楷體" panose="03000509000000000000" pitchFamily="65" charset="-120"/>
                <a:ea typeface="標楷體" panose="03000509000000000000" pitchFamily="65" charset="-120"/>
              </a:rPr>
              <a:t>第一名</a:t>
            </a:r>
            <a:r>
              <a:rPr lang="en-US" altLang="zh-TW" sz="1400" b="1" dirty="0" smtClean="0">
                <a:solidFill>
                  <a:prstClr val="black"/>
                </a:solidFill>
                <a:latin typeface="標楷體" panose="03000509000000000000" pitchFamily="65" charset="-120"/>
                <a:ea typeface="標楷體" panose="03000509000000000000" pitchFamily="65" charset="-120"/>
              </a:rPr>
              <a:t>(</a:t>
            </a:r>
            <a:r>
              <a:rPr lang="zh-TW" altLang="en-US" sz="1400" b="1" dirty="0" smtClean="0">
                <a:solidFill>
                  <a:prstClr val="black"/>
                </a:solidFill>
                <a:latin typeface="標楷體" panose="03000509000000000000" pitchFamily="65" charset="-120"/>
                <a:ea typeface="標楷體" panose="03000509000000000000" pitchFamily="65" charset="-120"/>
              </a:rPr>
              <a:t>五上</a:t>
            </a:r>
            <a:r>
              <a:rPr lang="en-US" altLang="zh-TW" sz="1400" b="1" dirty="0" smtClean="0">
                <a:solidFill>
                  <a:prstClr val="black"/>
                </a:solidFill>
                <a:latin typeface="標楷體" panose="03000509000000000000" pitchFamily="65" charset="-120"/>
                <a:ea typeface="標楷體" panose="03000509000000000000" pitchFamily="65" charset="-120"/>
              </a:rPr>
              <a:t>)</a:t>
            </a:r>
            <a:endParaRPr lang="en-US" altLang="zh-TW" sz="1400" b="1" dirty="0">
              <a:solidFill>
                <a:prstClr val="black"/>
              </a:solidFill>
              <a:latin typeface="標楷體" panose="03000509000000000000" pitchFamily="65" charset="-120"/>
              <a:ea typeface="標楷體" panose="03000509000000000000" pitchFamily="65" charset="-120"/>
            </a:endParaRPr>
          </a:p>
          <a:p>
            <a:pPr>
              <a:buFont typeface="Arial" charset="0"/>
              <a:buNone/>
            </a:pPr>
            <a:r>
              <a:rPr lang="zh-TW" altLang="en-US" sz="1400" b="1" dirty="0" smtClean="0">
                <a:solidFill>
                  <a:prstClr val="black"/>
                </a:solidFill>
                <a:latin typeface="標楷體" panose="03000509000000000000" pitchFamily="65" charset="-120"/>
                <a:ea typeface="標楷體" panose="03000509000000000000" pitchFamily="65" charset="-120"/>
              </a:rPr>
              <a:t>大象男孩</a:t>
            </a:r>
            <a:endParaRPr lang="en-US" altLang="zh-TW" sz="1400" b="1" dirty="0" smtClean="0">
              <a:solidFill>
                <a:prstClr val="black"/>
              </a:solidFill>
              <a:latin typeface="標楷體" panose="03000509000000000000" pitchFamily="65" charset="-120"/>
              <a:ea typeface="標楷體" panose="03000509000000000000" pitchFamily="65" charset="-120"/>
            </a:endParaRPr>
          </a:p>
          <a:p>
            <a:pPr>
              <a:buFont typeface="Arial" charset="0"/>
              <a:buNone/>
            </a:pPr>
            <a:r>
              <a:rPr lang="zh-TW" altLang="en-US" sz="1400" b="1" dirty="0" smtClean="0">
                <a:solidFill>
                  <a:prstClr val="black"/>
                </a:solidFill>
                <a:latin typeface="標楷體" panose="03000509000000000000" pitchFamily="65" charset="-120"/>
                <a:ea typeface="標楷體" panose="03000509000000000000" pitchFamily="65" charset="-120"/>
              </a:rPr>
              <a:t> 機器女孩</a:t>
            </a:r>
            <a:r>
              <a:rPr lang="en-US" altLang="zh-TW" sz="1400" b="1" dirty="0" smtClean="0">
                <a:solidFill>
                  <a:prstClr val="black"/>
                </a:solidFill>
                <a:latin typeface="標楷體" panose="03000509000000000000" pitchFamily="65" charset="-120"/>
                <a:ea typeface="標楷體" panose="03000509000000000000" pitchFamily="65" charset="-120"/>
              </a:rPr>
              <a:t>(</a:t>
            </a:r>
            <a:r>
              <a:rPr lang="zh-TW" altLang="en-US" sz="1400" b="1" dirty="0" smtClean="0">
                <a:solidFill>
                  <a:prstClr val="black"/>
                </a:solidFill>
                <a:latin typeface="標楷體" panose="03000509000000000000" pitchFamily="65" charset="-120"/>
                <a:ea typeface="標楷體" panose="03000509000000000000" pitchFamily="65" charset="-120"/>
              </a:rPr>
              <a:t>五下</a:t>
            </a:r>
            <a:r>
              <a:rPr lang="en-US" altLang="zh-TW" sz="1400" b="1" dirty="0" smtClean="0">
                <a:solidFill>
                  <a:prstClr val="black"/>
                </a:solidFill>
                <a:latin typeface="標楷體" panose="03000509000000000000" pitchFamily="65" charset="-120"/>
                <a:ea typeface="標楷體" panose="03000509000000000000" pitchFamily="65" charset="-120"/>
              </a:rPr>
              <a:t>)</a:t>
            </a:r>
          </a:p>
          <a:p>
            <a:pPr algn="ctr" eaLnBrk="1" hangingPunct="1">
              <a:buFontTx/>
              <a:buNone/>
            </a:pPr>
            <a:r>
              <a:rPr lang="zh-TW" altLang="en-US" sz="1600" b="1" dirty="0">
                <a:solidFill>
                  <a:srgbClr val="0070C0"/>
                </a:solidFill>
                <a:latin typeface="標楷體" panose="03000509000000000000" pitchFamily="65" charset="-120"/>
                <a:ea typeface="標楷體" panose="03000509000000000000" pitchFamily="65" charset="-120"/>
              </a:rPr>
              <a:t>主題</a:t>
            </a:r>
            <a:r>
              <a:rPr lang="zh-TW" altLang="en-US" sz="1600" b="1" dirty="0">
                <a:solidFill>
                  <a:srgbClr val="0070C0"/>
                </a:solidFill>
                <a:latin typeface="新細明體"/>
                <a:ea typeface="新細明體"/>
              </a:rPr>
              <a:t>：</a:t>
            </a:r>
            <a:endParaRPr lang="en-US" altLang="zh-TW" sz="1600" b="1" dirty="0">
              <a:solidFill>
                <a:srgbClr val="0070C0"/>
              </a:solidFill>
              <a:latin typeface="新細明體"/>
              <a:ea typeface="新細明體"/>
            </a:endParaRPr>
          </a:p>
          <a:p>
            <a:pPr algn="ctr" eaLnBrk="1" hangingPunct="1">
              <a:buFontTx/>
              <a:buNone/>
            </a:pPr>
            <a:r>
              <a:rPr lang="zh-TW" altLang="en-US" sz="1600" b="1" dirty="0" smtClean="0">
                <a:solidFill>
                  <a:srgbClr val="0070C0"/>
                </a:solidFill>
                <a:latin typeface="標楷體" pitchFamily="65" charset="-120"/>
                <a:ea typeface="標楷體" pitchFamily="65" charset="-120"/>
              </a:rPr>
              <a:t>與障礙共處</a:t>
            </a:r>
            <a:endParaRPr lang="en-US" altLang="zh-TW" sz="1600" b="1" dirty="0">
              <a:solidFill>
                <a:srgbClr val="0070C0"/>
              </a:solidFill>
              <a:latin typeface="標楷體" pitchFamily="65" charset="-120"/>
              <a:ea typeface="標楷體" pitchFamily="65" charset="-120"/>
            </a:endParaRPr>
          </a:p>
          <a:p>
            <a:pPr>
              <a:buFont typeface="Arial" charset="0"/>
              <a:buNone/>
            </a:pPr>
            <a:endParaRPr lang="en-US" altLang="zh-TW" sz="1800" b="1" dirty="0" smtClean="0">
              <a:solidFill>
                <a:prstClr val="black"/>
              </a:solidFill>
              <a:latin typeface="標楷體" panose="03000509000000000000" pitchFamily="65" charset="-120"/>
              <a:ea typeface="標楷體" panose="03000509000000000000" pitchFamily="65" charset="-120"/>
            </a:endParaRPr>
          </a:p>
          <a:p>
            <a:pPr>
              <a:buFont typeface="Arial" charset="0"/>
              <a:buNone/>
            </a:pPr>
            <a:endParaRPr lang="en-US" altLang="zh-TW" sz="1800" b="1" dirty="0" smtClean="0">
              <a:solidFill>
                <a:srgbClr val="00B050"/>
              </a:solidFill>
              <a:latin typeface="標楷體" panose="03000509000000000000" pitchFamily="65" charset="-120"/>
              <a:ea typeface="標楷體" panose="03000509000000000000" pitchFamily="65" charset="-120"/>
            </a:endParaRPr>
          </a:p>
        </p:txBody>
      </p:sp>
      <p:sp>
        <p:nvSpPr>
          <p:cNvPr id="39" name="矩形 38"/>
          <p:cNvSpPr/>
          <p:nvPr/>
        </p:nvSpPr>
        <p:spPr>
          <a:xfrm>
            <a:off x="1882775" y="2024063"/>
            <a:ext cx="91440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prstClr val="white"/>
                </a:solidFill>
                <a:latin typeface="標楷體" pitchFamily="65" charset="-120"/>
                <a:ea typeface="標楷體" pitchFamily="65" charset="-120"/>
              </a:rPr>
              <a:t>二年級</a:t>
            </a:r>
          </a:p>
        </p:txBody>
      </p:sp>
      <p:sp>
        <p:nvSpPr>
          <p:cNvPr id="40" name="矩形 39"/>
          <p:cNvSpPr/>
          <p:nvPr/>
        </p:nvSpPr>
        <p:spPr>
          <a:xfrm>
            <a:off x="4818062" y="2028824"/>
            <a:ext cx="91440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prstClr val="white"/>
                </a:solidFill>
                <a:latin typeface="標楷體" pitchFamily="65" charset="-120"/>
                <a:ea typeface="標楷體" pitchFamily="65" charset="-120"/>
              </a:rPr>
              <a:t>四年級</a:t>
            </a:r>
          </a:p>
        </p:txBody>
      </p:sp>
      <p:cxnSp>
        <p:nvCxnSpPr>
          <p:cNvPr id="13" name="直線接點 12"/>
          <p:cNvCxnSpPr/>
          <p:nvPr/>
        </p:nvCxnSpPr>
        <p:spPr>
          <a:xfrm>
            <a:off x="900113" y="1873250"/>
            <a:ext cx="1016000"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900113" y="187801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6137275" y="2016125"/>
            <a:ext cx="91440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prstClr val="white"/>
                </a:solidFill>
                <a:latin typeface="標楷體" pitchFamily="65" charset="-120"/>
                <a:ea typeface="標楷體" pitchFamily="65" charset="-120"/>
              </a:rPr>
              <a:t>五年級</a:t>
            </a:r>
          </a:p>
        </p:txBody>
      </p:sp>
      <p:cxnSp>
        <p:nvCxnSpPr>
          <p:cNvPr id="62" name="直線接點 61"/>
          <p:cNvCxnSpPr/>
          <p:nvPr/>
        </p:nvCxnSpPr>
        <p:spPr>
          <a:xfrm>
            <a:off x="6594475" y="189706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a:xfrm>
            <a:off x="5199063" y="1887538"/>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向下箭號 67"/>
          <p:cNvSpPr/>
          <p:nvPr/>
        </p:nvSpPr>
        <p:spPr>
          <a:xfrm>
            <a:off x="5838824" y="4816872"/>
            <a:ext cx="142875" cy="180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44" name="Oval 3"/>
          <p:cNvSpPr>
            <a:spLocks noChangeArrowheads="1"/>
          </p:cNvSpPr>
          <p:nvPr/>
        </p:nvSpPr>
        <p:spPr bwMode="auto">
          <a:xfrm>
            <a:off x="3394075" y="728663"/>
            <a:ext cx="2209800" cy="762000"/>
          </a:xfrm>
          <a:prstGeom prst="ellipse">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r>
              <a:rPr lang="zh-TW" altLang="en-US" sz="2800" b="1" dirty="0" smtClean="0">
                <a:solidFill>
                  <a:prstClr val="black"/>
                </a:solidFill>
                <a:latin typeface="標楷體" pitchFamily="65" charset="-120"/>
                <a:ea typeface="標楷體" pitchFamily="65" charset="-120"/>
              </a:rPr>
              <a:t>接納關懷</a:t>
            </a:r>
            <a:endParaRPr lang="zh-TW" altLang="en-US" sz="2800" b="1" dirty="0">
              <a:solidFill>
                <a:prstClr val="black"/>
              </a:solidFill>
              <a:latin typeface="標楷體" pitchFamily="65" charset="-120"/>
              <a:ea typeface="標楷體" pitchFamily="65" charset="-120"/>
            </a:endParaRPr>
          </a:p>
        </p:txBody>
      </p:sp>
      <p:sp>
        <p:nvSpPr>
          <p:cNvPr id="2" name="文字方塊 1"/>
          <p:cNvSpPr txBox="1"/>
          <p:nvPr/>
        </p:nvSpPr>
        <p:spPr>
          <a:xfrm>
            <a:off x="6403975" y="880272"/>
            <a:ext cx="2238375" cy="523220"/>
          </a:xfrm>
          <a:prstGeom prst="rect">
            <a:avLst/>
          </a:prstGeom>
          <a:noFill/>
        </p:spPr>
        <p:txBody>
          <a:bodyPr wrap="square" rtlCol="0">
            <a:spAutoFit/>
          </a:bodyPr>
          <a:lstStyle/>
          <a:p>
            <a:r>
              <a:rPr lang="zh-TW" altLang="en-US" sz="2800" b="1" dirty="0" smtClean="0">
                <a:latin typeface="標楷體" pitchFamily="65" charset="-120"/>
                <a:ea typeface="標楷體" pitchFamily="65" charset="-120"/>
              </a:rPr>
              <a:t>資源支援</a:t>
            </a:r>
            <a:endParaRPr lang="zh-TW" altLang="en-US" sz="2800" b="1" dirty="0">
              <a:latin typeface="標楷體" pitchFamily="65" charset="-120"/>
              <a:ea typeface="標楷體" pitchFamily="65" charset="-120"/>
            </a:endParaRPr>
          </a:p>
        </p:txBody>
      </p:sp>
    </p:spTree>
    <p:extLst>
      <p:ext uri="{BB962C8B-B14F-4D97-AF65-F5344CB8AC3E}">
        <p14:creationId xmlns:p14="http://schemas.microsoft.com/office/powerpoint/2010/main" val="515618107"/>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title"/>
          </p:nvPr>
        </p:nvSpPr>
        <p:spPr>
          <a:xfrm>
            <a:off x="369888" y="44450"/>
            <a:ext cx="7467600" cy="936625"/>
          </a:xfrm>
        </p:spPr>
        <p:txBody>
          <a:bodyPr/>
          <a:lstStyle/>
          <a:p>
            <a:r>
              <a:rPr lang="zh-TW" altLang="en-US" sz="4800" smtClean="0">
                <a:latin typeface="標楷體" pitchFamily="65" charset="-120"/>
                <a:ea typeface="標楷體" pitchFamily="65" charset="-120"/>
              </a:rPr>
              <a:t>課程實施</a:t>
            </a:r>
          </a:p>
        </p:txBody>
      </p:sp>
      <p:sp>
        <p:nvSpPr>
          <p:cNvPr id="11" name="標題 1"/>
          <p:cNvSpPr txBox="1">
            <a:spLocks/>
          </p:cNvSpPr>
          <p:nvPr/>
        </p:nvSpPr>
        <p:spPr>
          <a:xfrm>
            <a:off x="784225" y="1412875"/>
            <a:ext cx="7467600" cy="5715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zh-TW" altLang="en-US" dirty="0" smtClean="0">
                <a:solidFill>
                  <a:schemeClr val="tx1"/>
                </a:solidFill>
                <a:latin typeface="標楷體" pitchFamily="65" charset="-120"/>
                <a:ea typeface="標楷體" pitchFamily="65" charset="-120"/>
              </a:rPr>
              <a:t>以</a:t>
            </a:r>
            <a:r>
              <a:rPr lang="zh-TW" altLang="en-US" dirty="0">
                <a:solidFill>
                  <a:schemeClr val="tx1"/>
                </a:solidFill>
                <a:latin typeface="標楷體" pitchFamily="65" charset="-120"/>
                <a:ea typeface="標楷體" pitchFamily="65" charset="-120"/>
              </a:rPr>
              <a:t>一</a:t>
            </a:r>
            <a:r>
              <a:rPr lang="zh-TW" altLang="en-US" dirty="0" smtClean="0">
                <a:solidFill>
                  <a:schemeClr val="tx1"/>
                </a:solidFill>
                <a:latin typeface="標楷體" pitchFamily="65" charset="-120"/>
                <a:ea typeface="標楷體" pitchFamily="65" charset="-120"/>
              </a:rPr>
              <a:t>年級為例</a:t>
            </a:r>
            <a:endParaRPr lang="zh-TW" altLang="en-US" dirty="0">
              <a:solidFill>
                <a:schemeClr val="tx1"/>
              </a:solidFill>
              <a:latin typeface="標楷體" pitchFamily="65" charset="-120"/>
              <a:ea typeface="標楷體" pitchFamily="65" charset="-120"/>
            </a:endParaRPr>
          </a:p>
        </p:txBody>
      </p:sp>
      <p:graphicFrame>
        <p:nvGraphicFramePr>
          <p:cNvPr id="13" name="內容版面配置區 12"/>
          <p:cNvGraphicFramePr>
            <a:graphicFrameLocks noGrp="1"/>
          </p:cNvGraphicFramePr>
          <p:nvPr>
            <p:ph sz="quarter" idx="1"/>
            <p:extLst>
              <p:ext uri="{D42A27DB-BD31-4B8C-83A1-F6EECF244321}">
                <p14:modId xmlns:p14="http://schemas.microsoft.com/office/powerpoint/2010/main" val="2861057663"/>
              </p:ext>
            </p:extLst>
          </p:nvPr>
        </p:nvGraphicFramePr>
        <p:xfrm>
          <a:off x="539552" y="2089150"/>
          <a:ext cx="7128793" cy="5120640"/>
        </p:xfrm>
        <a:graphic>
          <a:graphicData uri="http://schemas.openxmlformats.org/drawingml/2006/table">
            <a:tbl>
              <a:tblPr/>
              <a:tblGrid>
                <a:gridCol w="360040"/>
                <a:gridCol w="3024336"/>
                <a:gridCol w="360040"/>
                <a:gridCol w="3384377"/>
              </a:tblGrid>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學期</a:t>
                      </a:r>
                      <a:endParaRPr kumimoji="0" lang="zh-TW" altLang="en-US" sz="11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6226" marR="162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特殊教育</a:t>
                      </a:r>
                      <a:r>
                        <a:rPr kumimoji="0" lang="en-US" altLang="zh-TW" sz="15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(2</a:t>
                      </a:r>
                      <a:r>
                        <a:rPr kumimoji="0" lang="zh-TW" altLang="en-US" sz="15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節</a:t>
                      </a:r>
                      <a:r>
                        <a:rPr kumimoji="0" lang="en-US" altLang="zh-TW" sz="15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a:t>
                      </a:r>
                      <a:endParaRPr kumimoji="0" lang="zh-TW" altLang="zh-TW" sz="11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6226" marR="162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學期</a:t>
                      </a:r>
                      <a:endParaRPr kumimoji="0" lang="zh-TW" altLang="en-US" sz="11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6226" marR="162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5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特殊教育</a:t>
                      </a:r>
                      <a:r>
                        <a:rPr kumimoji="0" lang="en-US" altLang="zh-TW" sz="15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(2</a:t>
                      </a:r>
                      <a:r>
                        <a:rPr kumimoji="0" lang="zh-TW" altLang="en-US" sz="15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節</a:t>
                      </a:r>
                      <a:r>
                        <a:rPr kumimoji="0" lang="en-US" altLang="zh-TW" sz="15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a:t>
                      </a:r>
                      <a:endParaRPr kumimoji="0" lang="zh-TW" altLang="zh-TW" sz="11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6226" marR="16226"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671888">
                <a:tc>
                  <a:txBody>
                    <a:bodyPr/>
                    <a:lstStyle/>
                    <a:p>
                      <a:pPr marL="0" marR="0" lvl="0" indent="0" algn="ctr" defTabSz="914400" rtl="0" eaLnBrk="1" fontAlgn="base" latinLnBrk="0" hangingPunct="1">
                        <a:lnSpc>
                          <a:spcPts val="1800"/>
                        </a:lnSpc>
                        <a:spcBef>
                          <a:spcPct val="0"/>
                        </a:spcBef>
                        <a:spcAft>
                          <a:spcPct val="0"/>
                        </a:spcAft>
                        <a:buClrTx/>
                        <a:buSzTx/>
                        <a:buFontTx/>
                        <a:buNone/>
                        <a:tabLst/>
                      </a:pPr>
                      <a:endParaRPr kumimoji="0"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一上</a:t>
                      </a:r>
                    </a:p>
                  </a:txBody>
                  <a:tcPr marL="16226" marR="162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l" defTabSz="914400" rtl="0" eaLnBrk="1" latinLnBrk="0" hangingPunct="1"/>
                      <a:r>
                        <a:rPr lang="zh-TW" altLang="zh-TW" sz="1800" b="1" kern="1200" dirty="0" smtClean="0">
                          <a:solidFill>
                            <a:srgbClr val="C00000"/>
                          </a:solidFill>
                          <a:effectLst/>
                          <a:latin typeface="標楷體" pitchFamily="65" charset="-120"/>
                          <a:ea typeface="標楷體" pitchFamily="65" charset="-120"/>
                          <a:cs typeface="+mn-cs"/>
                        </a:rPr>
                        <a:t>認識不同的朋友 </a:t>
                      </a:r>
                    </a:p>
                    <a:p>
                      <a:pPr marL="0" algn="l" defTabSz="914400" rtl="0" eaLnBrk="1" latinLnBrk="0" hangingPunct="1"/>
                      <a:r>
                        <a:rPr lang="zh-TW" altLang="zh-TW" sz="1800" b="1" kern="1200" dirty="0" smtClean="0">
                          <a:solidFill>
                            <a:srgbClr val="0070C0"/>
                          </a:solidFill>
                          <a:effectLst/>
                          <a:latin typeface="標楷體" pitchFamily="65" charset="-120"/>
                          <a:ea typeface="標楷體" pitchFamily="65" charset="-120"/>
                          <a:cs typeface="+mn-cs"/>
                        </a:rPr>
                        <a:t>◎能力指標</a:t>
                      </a:r>
                    </a:p>
                    <a:p>
                      <a:pPr marL="0" algn="l" defTabSz="914400" rtl="0" eaLnBrk="1" latinLnBrk="0" hangingPunct="1"/>
                      <a:r>
                        <a:rPr lang="zh-TW" altLang="zh-TW" sz="1800" kern="1200" dirty="0" smtClean="0">
                          <a:solidFill>
                            <a:schemeClr val="tx1"/>
                          </a:solidFill>
                          <a:effectLst/>
                          <a:latin typeface="標楷體" pitchFamily="65" charset="-120"/>
                          <a:ea typeface="標楷體" pitchFamily="65" charset="-120"/>
                          <a:cs typeface="+mn-cs"/>
                        </a:rPr>
                        <a:t>【綜</a:t>
                      </a:r>
                      <a:r>
                        <a:rPr lang="en-US" altLang="zh-TW" sz="1800" kern="1200" dirty="0" smtClean="0">
                          <a:solidFill>
                            <a:schemeClr val="tx1"/>
                          </a:solidFill>
                          <a:effectLst/>
                          <a:latin typeface="標楷體" pitchFamily="65" charset="-120"/>
                          <a:ea typeface="標楷體" pitchFamily="65" charset="-120"/>
                          <a:cs typeface="+mn-cs"/>
                        </a:rPr>
                        <a:t>3-1-2</a:t>
                      </a:r>
                      <a:r>
                        <a:rPr lang="zh-TW" altLang="zh-TW" sz="1800" kern="1200" dirty="0" smtClean="0">
                          <a:solidFill>
                            <a:schemeClr val="tx1"/>
                          </a:solidFill>
                          <a:effectLst/>
                          <a:latin typeface="標楷體" pitchFamily="65" charset="-120"/>
                          <a:ea typeface="標楷體" pitchFamily="65" charset="-120"/>
                          <a:cs typeface="+mn-cs"/>
                        </a:rPr>
                        <a:t>】</a:t>
                      </a:r>
                    </a:p>
                    <a:p>
                      <a:pPr marL="0" lvl="0" algn="l" defTabSz="914400" rtl="0" eaLnBrk="1" latinLnBrk="0" hangingPunct="1"/>
                      <a:r>
                        <a:rPr lang="en-US" altLang="zh-TW" sz="1800" kern="1200" dirty="0" smtClean="0">
                          <a:solidFill>
                            <a:schemeClr val="tx1"/>
                          </a:solidFill>
                          <a:effectLst/>
                          <a:latin typeface="標楷體" pitchFamily="65" charset="-120"/>
                          <a:ea typeface="標楷體" pitchFamily="65" charset="-120"/>
                          <a:cs typeface="+mn-cs"/>
                        </a:rPr>
                        <a:t>1.</a:t>
                      </a:r>
                      <a:r>
                        <a:rPr lang="zh-TW" altLang="zh-TW" sz="1800" kern="1200" dirty="0" smtClean="0">
                          <a:solidFill>
                            <a:schemeClr val="tx1"/>
                          </a:solidFill>
                          <a:effectLst/>
                          <a:latin typeface="標楷體" pitchFamily="65" charset="-120"/>
                          <a:ea typeface="標楷體" pitchFamily="65" charset="-120"/>
                          <a:cs typeface="+mn-cs"/>
                        </a:rPr>
                        <a:t>閱讀繪本「</a:t>
                      </a:r>
                      <a:r>
                        <a:rPr lang="zh-TW" altLang="zh-TW" sz="1800" kern="1200" dirty="0" smtClean="0">
                          <a:solidFill>
                            <a:schemeClr val="tx1"/>
                          </a:solidFill>
                          <a:effectLst/>
                          <a:latin typeface="標楷體" pitchFamily="65" charset="-120"/>
                          <a:ea typeface="標楷體" pitchFamily="65" charset="-120"/>
                          <a:cs typeface="+mn-cs"/>
                          <a:hlinkClick r:id="rId2"/>
                        </a:rPr>
                        <a:t>阿吉的眼鏡</a:t>
                      </a:r>
                      <a:r>
                        <a:rPr lang="zh-TW" altLang="zh-TW" sz="1800" kern="1200" dirty="0" smtClean="0">
                          <a:solidFill>
                            <a:schemeClr val="tx1"/>
                          </a:solidFill>
                          <a:effectLst/>
                          <a:latin typeface="標楷體" pitchFamily="65" charset="-120"/>
                          <a:ea typeface="標楷體" pitchFamily="65" charset="-120"/>
                          <a:cs typeface="+mn-cs"/>
                        </a:rPr>
                        <a:t>」</a:t>
                      </a:r>
                    </a:p>
                    <a:p>
                      <a:pPr marL="0" lvl="0" algn="l" defTabSz="914400" rtl="0" eaLnBrk="1" latinLnBrk="0" hangingPunct="1"/>
                      <a:r>
                        <a:rPr lang="en-US" altLang="zh-TW" sz="1800" kern="1200" dirty="0" smtClean="0">
                          <a:solidFill>
                            <a:schemeClr val="tx1"/>
                          </a:solidFill>
                          <a:effectLst/>
                          <a:latin typeface="標楷體" pitchFamily="65" charset="-120"/>
                          <a:ea typeface="標楷體" pitchFamily="65" charset="-120"/>
                          <a:cs typeface="+mn-cs"/>
                        </a:rPr>
                        <a:t>2.</a:t>
                      </a:r>
                      <a:r>
                        <a:rPr lang="zh-TW" altLang="zh-TW" sz="1800" kern="1200" dirty="0" smtClean="0">
                          <a:solidFill>
                            <a:schemeClr val="tx1"/>
                          </a:solidFill>
                          <a:effectLst/>
                          <a:latin typeface="標楷體" pitchFamily="65" charset="-120"/>
                          <a:ea typeface="標楷體" pitchFamily="65" charset="-120"/>
                          <a:cs typeface="+mn-cs"/>
                        </a:rPr>
                        <a:t>「盲人摸象」活動體驗</a:t>
                      </a:r>
                    </a:p>
                    <a:p>
                      <a:pPr marL="0" algn="l" defTabSz="914400" rtl="0" eaLnBrk="1" latinLnBrk="0" hangingPunct="1"/>
                      <a:r>
                        <a:rPr lang="en-US" altLang="zh-TW" sz="1800" kern="1200" dirty="0" smtClean="0">
                          <a:solidFill>
                            <a:schemeClr val="tx1"/>
                          </a:solidFill>
                          <a:effectLst/>
                          <a:latin typeface="標楷體" pitchFamily="65" charset="-120"/>
                          <a:ea typeface="標楷體" pitchFamily="65" charset="-120"/>
                          <a:cs typeface="+mn-cs"/>
                        </a:rPr>
                        <a:t>3.</a:t>
                      </a:r>
                      <a:r>
                        <a:rPr lang="zh-TW" altLang="zh-TW" sz="1800" kern="1200" dirty="0" smtClean="0">
                          <a:solidFill>
                            <a:schemeClr val="tx1"/>
                          </a:solidFill>
                          <a:effectLst/>
                          <a:latin typeface="標楷體" pitchFamily="65" charset="-120"/>
                          <a:ea typeface="標楷體" pitchFamily="65" charset="-120"/>
                          <a:cs typeface="+mn-cs"/>
                        </a:rPr>
                        <a:t>有獎徵答</a:t>
                      </a:r>
                      <a:endParaRPr lang="en-US" altLang="zh-TW" sz="1800" kern="1200" dirty="0" smtClean="0">
                        <a:solidFill>
                          <a:schemeClr val="tx1"/>
                        </a:solidFill>
                        <a:effectLst/>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b="1" kern="1200" dirty="0" smtClean="0">
                          <a:solidFill>
                            <a:srgbClr val="0070C0"/>
                          </a:solidFill>
                          <a:effectLst/>
                          <a:latin typeface="標楷體" pitchFamily="65" charset="-120"/>
                          <a:ea typeface="標楷體" pitchFamily="65" charset="-120"/>
                          <a:cs typeface="+mn-cs"/>
                        </a:rPr>
                        <a:t>◎教學目標</a:t>
                      </a:r>
                      <a:endParaRPr lang="en-US" altLang="zh-TW" sz="1800" b="1" kern="1200" dirty="0" smtClean="0">
                        <a:solidFill>
                          <a:srgbClr val="0070C0"/>
                        </a:solidFill>
                        <a:effectLst/>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kern="1200" dirty="0" smtClean="0">
                          <a:solidFill>
                            <a:schemeClr val="tx1"/>
                          </a:solidFill>
                          <a:effectLst/>
                          <a:latin typeface="標楷體" pitchFamily="65" charset="-120"/>
                          <a:ea typeface="標楷體" pitchFamily="65" charset="-120"/>
                          <a:cs typeface="+mn-cs"/>
                        </a:rPr>
                        <a:t>1.</a:t>
                      </a:r>
                      <a:r>
                        <a:rPr lang="zh-TW" altLang="en-US" sz="1800" b="0" kern="1200" dirty="0" smtClean="0">
                          <a:solidFill>
                            <a:schemeClr val="tx1"/>
                          </a:solidFill>
                          <a:effectLst/>
                          <a:latin typeface="標楷體" pitchFamily="65" charset="-120"/>
                          <a:ea typeface="標楷體" pitchFamily="65" charset="-120"/>
                          <a:cs typeface="+mn-cs"/>
                        </a:rPr>
                        <a:t>認識視覺障礙的特徵</a:t>
                      </a:r>
                      <a:endParaRPr lang="en-US" altLang="zh-TW" sz="1800" b="0" kern="1200" dirty="0" smtClean="0">
                        <a:solidFill>
                          <a:schemeClr val="tx1"/>
                        </a:solidFill>
                        <a:effectLst/>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kern="1200" dirty="0" smtClean="0">
                          <a:solidFill>
                            <a:schemeClr val="tx1"/>
                          </a:solidFill>
                          <a:effectLst/>
                          <a:latin typeface="標楷體" pitchFamily="65" charset="-120"/>
                          <a:ea typeface="標楷體" pitchFamily="65" charset="-120"/>
                          <a:cs typeface="+mn-cs"/>
                        </a:rPr>
                        <a:t>2.</a:t>
                      </a:r>
                      <a:r>
                        <a:rPr lang="zh-TW" altLang="en-US" sz="1800" b="0" kern="1200" dirty="0" smtClean="0">
                          <a:solidFill>
                            <a:schemeClr val="tx1"/>
                          </a:solidFill>
                          <a:effectLst/>
                          <a:latin typeface="標楷體" pitchFamily="65" charset="-120"/>
                          <a:ea typeface="標楷體" pitchFamily="65" charset="-120"/>
                          <a:cs typeface="+mn-cs"/>
                        </a:rPr>
                        <a:t>瞭解視障者在生活各方面的 </a:t>
                      </a:r>
                      <a:endParaRPr lang="en-US" altLang="zh-TW" sz="1800" b="0" kern="1200" dirty="0" smtClean="0">
                        <a:solidFill>
                          <a:schemeClr val="tx1"/>
                        </a:solidFill>
                        <a:effectLst/>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kern="1200" dirty="0" smtClean="0">
                          <a:solidFill>
                            <a:schemeClr val="tx1"/>
                          </a:solidFill>
                          <a:effectLst/>
                          <a:latin typeface="標楷體" pitchFamily="65" charset="-120"/>
                          <a:ea typeface="標楷體" pitchFamily="65" charset="-120"/>
                          <a:cs typeface="+mn-cs"/>
                        </a:rPr>
                        <a:t>  </a:t>
                      </a:r>
                      <a:r>
                        <a:rPr lang="zh-TW" altLang="en-US" sz="1800" b="0" kern="1200" dirty="0" smtClean="0">
                          <a:solidFill>
                            <a:schemeClr val="tx1"/>
                          </a:solidFill>
                          <a:effectLst/>
                          <a:latin typeface="標楷體" pitchFamily="65" charset="-120"/>
                          <a:ea typeface="標楷體" pitchFamily="65" charset="-120"/>
                          <a:cs typeface="+mn-cs"/>
                        </a:rPr>
                        <a:t>困難</a:t>
                      </a:r>
                      <a:endParaRPr lang="en-US" altLang="zh-TW" sz="1800" b="0" kern="1200" dirty="0" smtClean="0">
                        <a:solidFill>
                          <a:schemeClr val="tx1"/>
                        </a:solidFill>
                        <a:effectLst/>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kern="1200" dirty="0" smtClean="0">
                          <a:solidFill>
                            <a:schemeClr val="tx1"/>
                          </a:solidFill>
                          <a:effectLst/>
                          <a:latin typeface="標楷體" pitchFamily="65" charset="-120"/>
                          <a:ea typeface="標楷體" pitchFamily="65" charset="-120"/>
                          <a:cs typeface="+mn-cs"/>
                        </a:rPr>
                        <a:t>3.</a:t>
                      </a:r>
                      <a:r>
                        <a:rPr lang="zh-TW" altLang="en-US" sz="1800" b="0" kern="1200" dirty="0" smtClean="0">
                          <a:solidFill>
                            <a:schemeClr val="tx1"/>
                          </a:solidFill>
                          <a:effectLst/>
                          <a:latin typeface="標楷體" pitchFamily="65" charset="-120"/>
                          <a:ea typeface="標楷體" pitchFamily="65" charset="-120"/>
                          <a:cs typeface="+mn-cs"/>
                        </a:rPr>
                        <a:t>能接納並對視障者提供協助</a:t>
                      </a:r>
                      <a:endParaRPr lang="en-US" altLang="zh-TW" sz="1800" b="0" kern="1200" dirty="0" smtClean="0">
                        <a:solidFill>
                          <a:schemeClr val="tx1"/>
                        </a:solidFill>
                        <a:effectLst/>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b="1" kern="1200" dirty="0" smtClean="0">
                          <a:solidFill>
                            <a:srgbClr val="0070C0"/>
                          </a:solidFill>
                          <a:effectLst/>
                          <a:latin typeface="標楷體" pitchFamily="65" charset="-120"/>
                          <a:ea typeface="標楷體" pitchFamily="65" charset="-120"/>
                          <a:cs typeface="+mn-cs"/>
                        </a:rPr>
                        <a:t>◎教學活動</a:t>
                      </a:r>
                    </a:p>
                    <a:p>
                      <a:r>
                        <a:rPr lang="en-US" altLang="zh-TW" sz="1800" kern="1200" dirty="0" smtClean="0">
                          <a:solidFill>
                            <a:schemeClr val="tx1"/>
                          </a:solidFill>
                          <a:effectLst/>
                          <a:latin typeface="標楷體" pitchFamily="65" charset="-120"/>
                          <a:ea typeface="標楷體" pitchFamily="65" charset="-120"/>
                          <a:cs typeface="+mn-cs"/>
                        </a:rPr>
                        <a:t>1.</a:t>
                      </a:r>
                      <a:r>
                        <a:rPr lang="zh-TW" altLang="en-US" sz="1800" kern="1200" dirty="0" smtClean="0">
                          <a:solidFill>
                            <a:schemeClr val="tx1"/>
                          </a:solidFill>
                          <a:effectLst/>
                          <a:latin typeface="標楷體" pitchFamily="65" charset="-120"/>
                          <a:ea typeface="標楷體" pitchFamily="65" charset="-120"/>
                          <a:cs typeface="+mn-cs"/>
                        </a:rPr>
                        <a:t>繪本閱讀</a:t>
                      </a:r>
                      <a:endParaRPr lang="zh-TW" altLang="zh-TW" sz="1800" kern="1200" dirty="0" smtClean="0">
                        <a:solidFill>
                          <a:schemeClr val="tx1"/>
                        </a:solidFill>
                        <a:effectLst/>
                        <a:latin typeface="標楷體" pitchFamily="65" charset="-120"/>
                        <a:ea typeface="標楷體" pitchFamily="65" charset="-120"/>
                        <a:cs typeface="+mn-cs"/>
                      </a:endParaRPr>
                    </a:p>
                    <a:p>
                      <a:r>
                        <a:rPr lang="en-US" altLang="zh-TW" sz="1800" kern="1200" dirty="0" smtClean="0">
                          <a:solidFill>
                            <a:schemeClr val="tx1"/>
                          </a:solidFill>
                          <a:effectLst/>
                          <a:latin typeface="標楷體" pitchFamily="65" charset="-120"/>
                          <a:ea typeface="標楷體" pitchFamily="65" charset="-120"/>
                          <a:cs typeface="+mn-cs"/>
                        </a:rPr>
                        <a:t>2.</a:t>
                      </a:r>
                      <a:r>
                        <a:rPr lang="zh-TW" altLang="en-US" sz="1800" kern="1200" dirty="0" smtClean="0">
                          <a:solidFill>
                            <a:schemeClr val="tx1"/>
                          </a:solidFill>
                          <a:effectLst/>
                          <a:latin typeface="標楷體" pitchFamily="65" charset="-120"/>
                          <a:ea typeface="標楷體" pitchFamily="65" charset="-120"/>
                          <a:cs typeface="+mn-cs"/>
                        </a:rPr>
                        <a:t>角色扮演</a:t>
                      </a:r>
                      <a:endParaRPr lang="zh-TW" altLang="zh-TW" sz="1800" kern="1200" dirty="0" smtClean="0">
                        <a:solidFill>
                          <a:schemeClr val="tx1"/>
                        </a:solidFill>
                        <a:effectLst/>
                        <a:latin typeface="標楷體" pitchFamily="65" charset="-120"/>
                        <a:ea typeface="標楷體" pitchFamily="65" charset="-120"/>
                        <a:cs typeface="+mn-cs"/>
                      </a:endParaRPr>
                    </a:p>
                    <a:p>
                      <a:r>
                        <a:rPr lang="en-US" altLang="zh-TW" sz="1800" kern="1200" dirty="0" smtClean="0">
                          <a:solidFill>
                            <a:schemeClr val="tx1"/>
                          </a:solidFill>
                          <a:effectLst/>
                          <a:latin typeface="標楷體" pitchFamily="65" charset="-120"/>
                          <a:ea typeface="標楷體" pitchFamily="65" charset="-120"/>
                          <a:cs typeface="+mn-cs"/>
                        </a:rPr>
                        <a:t>3.</a:t>
                      </a:r>
                      <a:r>
                        <a:rPr lang="zh-TW" altLang="en-US" sz="1800" kern="1200" dirty="0" smtClean="0">
                          <a:solidFill>
                            <a:schemeClr val="tx1"/>
                          </a:solidFill>
                          <a:effectLst/>
                          <a:latin typeface="標楷體" pitchFamily="65" charset="-120"/>
                          <a:ea typeface="標楷體" pitchFamily="65" charset="-120"/>
                          <a:cs typeface="+mn-cs"/>
                        </a:rPr>
                        <a:t>體驗活動</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800" b="1" kern="1200" dirty="0" smtClean="0">
                        <a:solidFill>
                          <a:srgbClr val="0070C0"/>
                        </a:solidFill>
                        <a:effectLst/>
                        <a:latin typeface="標楷體" pitchFamily="65" charset="-120"/>
                        <a:ea typeface="標楷體" pitchFamily="65" charset="-120"/>
                        <a:cs typeface="+mn-cs"/>
                      </a:endParaRPr>
                    </a:p>
                    <a:p>
                      <a:pPr marL="0" algn="l" defTabSz="914400" rtl="0" eaLnBrk="1" latinLnBrk="0" hangingPunct="1"/>
                      <a:endParaRPr lang="zh-TW" altLang="en-US" sz="1800" kern="1200" dirty="0" smtClean="0">
                        <a:solidFill>
                          <a:schemeClr val="tx1"/>
                        </a:solidFill>
                        <a:effectLst/>
                        <a:latin typeface="標楷體" pitchFamily="65" charset="-120"/>
                        <a:ea typeface="標楷體" pitchFamily="65" charset="-120"/>
                        <a:cs typeface="+mn-cs"/>
                      </a:endParaRPr>
                    </a:p>
                  </a:txBody>
                  <a:tcPr marL="16226" marR="1622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一下</a:t>
                      </a:r>
                    </a:p>
                    <a:p>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6226" marR="1622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TW" altLang="zh-TW" sz="1800" b="1" kern="1200" dirty="0" smtClean="0">
                          <a:solidFill>
                            <a:srgbClr val="C00000"/>
                          </a:solidFill>
                          <a:effectLst/>
                          <a:latin typeface="標楷體" pitchFamily="65" charset="-120"/>
                          <a:ea typeface="標楷體" pitchFamily="65" charset="-120"/>
                          <a:cs typeface="+mn-cs"/>
                        </a:rPr>
                        <a:t>特教繪本閱讀</a:t>
                      </a:r>
                      <a:endParaRPr lang="zh-TW" altLang="zh-TW" sz="1800" kern="1200" dirty="0" smtClean="0">
                        <a:solidFill>
                          <a:srgbClr val="C00000"/>
                        </a:solidFill>
                        <a:effectLst/>
                        <a:latin typeface="標楷體" pitchFamily="65" charset="-120"/>
                        <a:ea typeface="標楷體" pitchFamily="65" charset="-120"/>
                        <a:cs typeface="+mn-cs"/>
                      </a:endParaRPr>
                    </a:p>
                    <a:p>
                      <a:r>
                        <a:rPr lang="zh-TW" altLang="zh-TW" sz="1800" b="1" kern="1200" dirty="0" smtClean="0">
                          <a:solidFill>
                            <a:srgbClr val="0070C0"/>
                          </a:solidFill>
                          <a:effectLst/>
                          <a:latin typeface="標楷體" pitchFamily="65" charset="-120"/>
                          <a:ea typeface="標楷體" pitchFamily="65" charset="-120"/>
                          <a:cs typeface="+mn-cs"/>
                        </a:rPr>
                        <a:t>◎能力指標</a:t>
                      </a:r>
                    </a:p>
                    <a:p>
                      <a:pPr marL="0" algn="l" defTabSz="914400" rtl="0" eaLnBrk="1" latinLnBrk="0" hangingPunct="1"/>
                      <a:r>
                        <a:rPr lang="zh-TW" altLang="zh-TW" sz="1800" kern="1200" dirty="0" smtClean="0">
                          <a:solidFill>
                            <a:schemeClr val="tx1"/>
                          </a:solidFill>
                          <a:effectLst/>
                          <a:latin typeface="標楷體" pitchFamily="65" charset="-120"/>
                          <a:ea typeface="標楷體" pitchFamily="65" charset="-120"/>
                          <a:cs typeface="+mn-cs"/>
                        </a:rPr>
                        <a:t>【綜</a:t>
                      </a:r>
                      <a:r>
                        <a:rPr lang="en-US" altLang="zh-TW" sz="1800" kern="1200" dirty="0" smtClean="0">
                          <a:solidFill>
                            <a:schemeClr val="tx1"/>
                          </a:solidFill>
                          <a:effectLst/>
                          <a:latin typeface="標楷體" pitchFamily="65" charset="-120"/>
                          <a:ea typeface="標楷體" pitchFamily="65" charset="-120"/>
                          <a:cs typeface="+mn-cs"/>
                        </a:rPr>
                        <a:t>3-1-2</a:t>
                      </a:r>
                      <a:r>
                        <a:rPr lang="zh-TW" altLang="zh-TW" sz="1800" kern="1200" dirty="0" smtClean="0">
                          <a:solidFill>
                            <a:schemeClr val="tx1"/>
                          </a:solidFill>
                          <a:effectLst/>
                          <a:latin typeface="標楷體" pitchFamily="65" charset="-120"/>
                          <a:ea typeface="標楷體" pitchFamily="65" charset="-120"/>
                          <a:cs typeface="+mn-cs"/>
                        </a:rPr>
                        <a:t>】</a:t>
                      </a:r>
                    </a:p>
                    <a:p>
                      <a:r>
                        <a:rPr lang="en-US" altLang="zh-TW" sz="1800" kern="1200" dirty="0" smtClean="0">
                          <a:solidFill>
                            <a:schemeClr val="tx1"/>
                          </a:solidFill>
                          <a:effectLst/>
                          <a:latin typeface="標楷體" pitchFamily="65" charset="-120"/>
                          <a:ea typeface="標楷體" pitchFamily="65" charset="-120"/>
                          <a:cs typeface="+mn-cs"/>
                        </a:rPr>
                        <a:t>1.</a:t>
                      </a:r>
                      <a:r>
                        <a:rPr lang="zh-TW" altLang="zh-TW" sz="1800" kern="1200" dirty="0" smtClean="0">
                          <a:solidFill>
                            <a:schemeClr val="tx1"/>
                          </a:solidFill>
                          <a:effectLst/>
                          <a:latin typeface="標楷體" pitchFamily="65" charset="-120"/>
                          <a:ea typeface="標楷體" pitchFamily="65" charset="-120"/>
                          <a:cs typeface="+mn-cs"/>
                        </a:rPr>
                        <a:t>閱讀繪本</a:t>
                      </a:r>
                      <a:r>
                        <a:rPr lang="en-US" altLang="zh-TW" sz="1800" kern="1200" dirty="0" err="1" smtClean="0">
                          <a:solidFill>
                            <a:schemeClr val="tx1"/>
                          </a:solidFill>
                          <a:effectLst/>
                          <a:latin typeface="標楷體" pitchFamily="65" charset="-120"/>
                          <a:ea typeface="標楷體" pitchFamily="65" charset="-120"/>
                          <a:cs typeface="+mn-cs"/>
                        </a:rPr>
                        <a:t>ppt</a:t>
                      </a:r>
                      <a:r>
                        <a:rPr lang="zh-TW" altLang="zh-TW" sz="1800" kern="1200" dirty="0" smtClean="0">
                          <a:solidFill>
                            <a:schemeClr val="tx1"/>
                          </a:solidFill>
                          <a:effectLst/>
                          <a:latin typeface="標楷體" pitchFamily="65" charset="-120"/>
                          <a:ea typeface="標楷體" pitchFamily="65" charset="-120"/>
                          <a:cs typeface="+mn-cs"/>
                        </a:rPr>
                        <a:t>「</a:t>
                      </a:r>
                      <a:r>
                        <a:rPr lang="zh-TW" altLang="en-US" sz="1800" kern="1200" dirty="0" smtClean="0">
                          <a:solidFill>
                            <a:schemeClr val="tx1"/>
                          </a:solidFill>
                          <a:effectLst/>
                          <a:latin typeface="標楷體" pitchFamily="65" charset="-120"/>
                          <a:ea typeface="標楷體" pitchFamily="65" charset="-120"/>
                          <a:cs typeface="+mn-cs"/>
                          <a:hlinkClick r:id="rId3"/>
                        </a:rPr>
                        <a:t>阿虎開竅了</a:t>
                      </a:r>
                      <a:r>
                        <a:rPr lang="zh-TW" altLang="zh-TW" sz="1800" kern="1200" dirty="0" smtClean="0">
                          <a:solidFill>
                            <a:schemeClr val="tx1"/>
                          </a:solidFill>
                          <a:effectLst/>
                          <a:latin typeface="標楷體" pitchFamily="65" charset="-120"/>
                          <a:ea typeface="標楷體" pitchFamily="65" charset="-120"/>
                          <a:cs typeface="+mn-cs"/>
                        </a:rPr>
                        <a:t>」</a:t>
                      </a:r>
                    </a:p>
                    <a:p>
                      <a:r>
                        <a:rPr lang="en-US" altLang="zh-TW" sz="1800" kern="1200" dirty="0" smtClean="0">
                          <a:solidFill>
                            <a:schemeClr val="tx1"/>
                          </a:solidFill>
                          <a:effectLst/>
                          <a:latin typeface="標楷體" pitchFamily="65" charset="-120"/>
                          <a:ea typeface="標楷體" pitchFamily="65" charset="-120"/>
                          <a:cs typeface="+mn-cs"/>
                        </a:rPr>
                        <a:t>2.</a:t>
                      </a:r>
                      <a:r>
                        <a:rPr lang="zh-TW" altLang="zh-TW" sz="1800" kern="1200" dirty="0" smtClean="0">
                          <a:solidFill>
                            <a:schemeClr val="tx1"/>
                          </a:solidFill>
                          <a:effectLst/>
                          <a:latin typeface="標楷體" pitchFamily="65" charset="-120"/>
                          <a:ea typeface="標楷體" pitchFamily="65" charset="-120"/>
                          <a:cs typeface="+mn-cs"/>
                        </a:rPr>
                        <a:t>學習單討論</a:t>
                      </a:r>
                    </a:p>
                    <a:p>
                      <a:pPr marL="0" algn="l" defTabSz="914400" rtl="0" eaLnBrk="1" latinLnBrk="0" hangingPunct="1"/>
                      <a:r>
                        <a:rPr lang="zh-TW" altLang="zh-TW" sz="1800" b="1" kern="1200" dirty="0" smtClean="0">
                          <a:solidFill>
                            <a:srgbClr val="0070C0"/>
                          </a:solidFill>
                          <a:effectLst/>
                          <a:latin typeface="標楷體" pitchFamily="65" charset="-120"/>
                          <a:ea typeface="標楷體" pitchFamily="65" charset="-120"/>
                          <a:cs typeface="+mn-cs"/>
                        </a:rPr>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tx1"/>
                          </a:solidFill>
                          <a:effectLst/>
                          <a:latin typeface="標楷體" pitchFamily="65" charset="-120"/>
                          <a:ea typeface="標楷體" pitchFamily="65" charset="-120"/>
                          <a:cs typeface="+mn-cs"/>
                        </a:rPr>
                        <a:t>1.</a:t>
                      </a:r>
                      <a:r>
                        <a:rPr lang="zh-TW" altLang="en-US" sz="1800" kern="1200" dirty="0" smtClean="0">
                          <a:solidFill>
                            <a:schemeClr val="tx1"/>
                          </a:solidFill>
                          <a:effectLst/>
                          <a:latin typeface="標楷體" pitchFamily="65" charset="-120"/>
                          <a:ea typeface="標楷體" pitchFamily="65" charset="-120"/>
                          <a:cs typeface="+mn-cs"/>
                        </a:rPr>
                        <a:t>察覺別人與自己的學習差異</a:t>
                      </a:r>
                      <a:endParaRPr lang="zh-TW" altLang="zh-TW" sz="1800" kern="1200" dirty="0" smtClean="0">
                        <a:solidFill>
                          <a:schemeClr val="tx1"/>
                        </a:solidFill>
                        <a:effectLst/>
                        <a:latin typeface="標楷體" pitchFamily="65" charset="-120"/>
                        <a:ea typeface="標楷體" pitchFamily="65" charset="-120"/>
                        <a:cs typeface="+mn-cs"/>
                      </a:endParaRPr>
                    </a:p>
                    <a:p>
                      <a:r>
                        <a:rPr lang="en-US" altLang="zh-TW" sz="1800" kern="1200" dirty="0" smtClean="0">
                          <a:solidFill>
                            <a:schemeClr val="tx1"/>
                          </a:solidFill>
                          <a:effectLst/>
                          <a:latin typeface="標楷體" pitchFamily="65" charset="-120"/>
                          <a:ea typeface="標楷體" pitchFamily="65" charset="-120"/>
                          <a:cs typeface="+mn-cs"/>
                        </a:rPr>
                        <a:t>2.</a:t>
                      </a:r>
                      <a:r>
                        <a:rPr lang="zh-TW" altLang="en-US" sz="1800" kern="1200" dirty="0" smtClean="0">
                          <a:solidFill>
                            <a:schemeClr val="tx1"/>
                          </a:solidFill>
                          <a:effectLst/>
                          <a:latin typeface="標楷體" pitchFamily="65" charset="-120"/>
                          <a:ea typeface="標楷體" pitchFamily="65" charset="-120"/>
                          <a:cs typeface="+mn-cs"/>
                        </a:rPr>
                        <a:t>認識學習障礙的特徵</a:t>
                      </a:r>
                      <a:endParaRPr lang="en-US" altLang="zh-TW" sz="1800" kern="1200" dirty="0" smtClean="0">
                        <a:solidFill>
                          <a:schemeClr val="tx1"/>
                        </a:solidFill>
                        <a:effectLst/>
                        <a:latin typeface="標楷體" pitchFamily="65" charset="-120"/>
                        <a:ea typeface="標楷體" pitchFamily="65" charset="-120"/>
                        <a:cs typeface="+mn-cs"/>
                      </a:endParaRPr>
                    </a:p>
                    <a:p>
                      <a:r>
                        <a:rPr lang="en-US" altLang="zh-TW" sz="1800" kern="1200" dirty="0" smtClean="0">
                          <a:solidFill>
                            <a:schemeClr val="tx1"/>
                          </a:solidFill>
                          <a:effectLst/>
                          <a:latin typeface="標楷體" pitchFamily="65" charset="-120"/>
                          <a:ea typeface="標楷體" pitchFamily="65" charset="-120"/>
                          <a:cs typeface="+mn-cs"/>
                        </a:rPr>
                        <a:t>3.</a:t>
                      </a:r>
                      <a:r>
                        <a:rPr lang="zh-TW" altLang="en-US" sz="1800" kern="1200" dirty="0" smtClean="0">
                          <a:solidFill>
                            <a:schemeClr val="tx1"/>
                          </a:solidFill>
                          <a:effectLst/>
                          <a:latin typeface="標楷體" pitchFamily="65" charset="-120"/>
                          <a:ea typeface="標楷體" pitchFamily="65" charset="-120"/>
                          <a:cs typeface="+mn-cs"/>
                        </a:rPr>
                        <a:t>接納並關懷學障的同儕</a:t>
                      </a:r>
                      <a:endParaRPr lang="zh-TW" altLang="zh-TW" sz="1800" kern="1200" dirty="0" smtClean="0">
                        <a:solidFill>
                          <a:schemeClr val="tx1"/>
                        </a:solidFill>
                        <a:effectLst/>
                        <a:latin typeface="標楷體" pitchFamily="65" charset="-120"/>
                        <a:ea typeface="標楷體" pitchFamily="65" charset="-120"/>
                        <a:cs typeface="+mn-cs"/>
                      </a:endParaRPr>
                    </a:p>
                    <a:p>
                      <a:pPr marL="0" algn="l" defTabSz="914400" rtl="0" eaLnBrk="1" latinLnBrk="0" hangingPunct="1"/>
                      <a:r>
                        <a:rPr lang="zh-TW" altLang="zh-TW" sz="1800" b="1" kern="1200" dirty="0" smtClean="0">
                          <a:solidFill>
                            <a:srgbClr val="0070C0"/>
                          </a:solidFill>
                          <a:effectLst/>
                          <a:latin typeface="標楷體" pitchFamily="65" charset="-120"/>
                          <a:ea typeface="標楷體" pitchFamily="65" charset="-120"/>
                          <a:cs typeface="+mn-cs"/>
                        </a:rPr>
                        <a:t>◎教學活動</a:t>
                      </a:r>
                    </a:p>
                    <a:p>
                      <a:r>
                        <a:rPr lang="en-US" altLang="zh-TW" sz="1800" kern="1200" dirty="0" smtClean="0">
                          <a:solidFill>
                            <a:schemeClr val="tx1"/>
                          </a:solidFill>
                          <a:effectLst/>
                          <a:latin typeface="標楷體" pitchFamily="65" charset="-120"/>
                          <a:ea typeface="標楷體" pitchFamily="65" charset="-120"/>
                          <a:cs typeface="+mn-cs"/>
                        </a:rPr>
                        <a:t>1.</a:t>
                      </a:r>
                      <a:r>
                        <a:rPr lang="zh-TW" altLang="en-US" sz="1800" kern="1200" dirty="0" smtClean="0">
                          <a:solidFill>
                            <a:schemeClr val="tx1"/>
                          </a:solidFill>
                          <a:effectLst/>
                          <a:latin typeface="標楷體" pitchFamily="65" charset="-120"/>
                          <a:ea typeface="標楷體" pitchFamily="65" charset="-120"/>
                          <a:cs typeface="+mn-cs"/>
                        </a:rPr>
                        <a:t>繪本閱讀</a:t>
                      </a:r>
                      <a:endParaRPr lang="zh-TW" altLang="zh-TW" sz="1800" kern="1200" dirty="0" smtClean="0">
                        <a:solidFill>
                          <a:schemeClr val="tx1"/>
                        </a:solidFill>
                        <a:effectLst/>
                        <a:latin typeface="標楷體" pitchFamily="65" charset="-120"/>
                        <a:ea typeface="標楷體" pitchFamily="65" charset="-120"/>
                        <a:cs typeface="+mn-cs"/>
                      </a:endParaRPr>
                    </a:p>
                    <a:p>
                      <a:r>
                        <a:rPr lang="en-US" altLang="zh-TW" sz="1800" kern="1200" dirty="0" smtClean="0">
                          <a:solidFill>
                            <a:schemeClr val="tx1"/>
                          </a:solidFill>
                          <a:effectLst/>
                          <a:latin typeface="標楷體" pitchFamily="65" charset="-120"/>
                          <a:ea typeface="標楷體" pitchFamily="65" charset="-120"/>
                          <a:cs typeface="+mn-cs"/>
                        </a:rPr>
                        <a:t>2.</a:t>
                      </a:r>
                      <a:r>
                        <a:rPr lang="zh-TW" altLang="en-US" sz="1800" kern="1200" dirty="0" smtClean="0">
                          <a:solidFill>
                            <a:schemeClr val="tx1"/>
                          </a:solidFill>
                          <a:effectLst/>
                          <a:latin typeface="標楷體" pitchFamily="65" charset="-120"/>
                          <a:ea typeface="標楷體" pitchFamily="65" charset="-120"/>
                          <a:cs typeface="+mn-cs"/>
                        </a:rPr>
                        <a:t>提問與思考</a:t>
                      </a:r>
                      <a:endParaRPr lang="zh-TW" altLang="zh-TW" sz="1800" kern="1200" dirty="0" smtClean="0">
                        <a:solidFill>
                          <a:schemeClr val="tx1"/>
                        </a:solidFill>
                        <a:effectLst/>
                        <a:latin typeface="標楷體" pitchFamily="65" charset="-120"/>
                        <a:ea typeface="標楷體" pitchFamily="65" charset="-120"/>
                        <a:cs typeface="+mn-cs"/>
                      </a:endParaRPr>
                    </a:p>
                    <a:p>
                      <a:r>
                        <a:rPr lang="en-US" altLang="zh-TW" sz="1800" kern="1200" dirty="0" smtClean="0">
                          <a:solidFill>
                            <a:schemeClr val="tx1"/>
                          </a:solidFill>
                          <a:effectLst/>
                          <a:latin typeface="標楷體" pitchFamily="65" charset="-120"/>
                          <a:ea typeface="標楷體" pitchFamily="65" charset="-120"/>
                          <a:cs typeface="+mn-cs"/>
                        </a:rPr>
                        <a:t>3.</a:t>
                      </a:r>
                      <a:r>
                        <a:rPr lang="zh-TW" altLang="en-US" sz="1800" kern="1200" dirty="0" smtClean="0">
                          <a:solidFill>
                            <a:schemeClr val="tx1"/>
                          </a:solidFill>
                          <a:effectLst/>
                          <a:latin typeface="標楷體" pitchFamily="65" charset="-120"/>
                          <a:ea typeface="標楷體" pitchFamily="65" charset="-120"/>
                          <a:cs typeface="+mn-cs"/>
                        </a:rPr>
                        <a:t>學習單討論與發表</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6226" marR="16226" marT="0" marB="0"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2548" name="Picture 13" descr="五下～地球樹苗"/>
          <p:cNvPicPr>
            <a:picLocks noChangeAspect="1" noChangeArrowheads="1"/>
          </p:cNvPicPr>
          <p:nvPr/>
        </p:nvPicPr>
        <p:blipFill>
          <a:blip r:embed="rId4"/>
          <a:srcRect/>
          <a:stretch>
            <a:fillRect/>
          </a:stretch>
        </p:blipFill>
        <p:spPr bwMode="auto">
          <a:xfrm>
            <a:off x="7478713" y="1268413"/>
            <a:ext cx="1544637" cy="1641475"/>
          </a:xfrm>
          <a:prstGeom prst="rect">
            <a:avLst/>
          </a:prstGeom>
          <a:noFill/>
          <a:ln w="9525">
            <a:noFill/>
            <a:miter lim="800000"/>
            <a:headEnd/>
            <a:tailEnd/>
          </a:ln>
        </p:spPr>
      </p:pic>
      <p:sp>
        <p:nvSpPr>
          <p:cNvPr id="6" name="標題 1"/>
          <p:cNvSpPr txBox="1">
            <a:spLocks/>
          </p:cNvSpPr>
          <p:nvPr/>
        </p:nvSpPr>
        <p:spPr>
          <a:xfrm>
            <a:off x="1258888" y="854075"/>
            <a:ext cx="5689600" cy="619125"/>
          </a:xfrm>
          <a:prstGeom prst="rect">
            <a:avLst/>
          </a:prstGeom>
          <a:solidFill>
            <a:srgbClr val="FFC000"/>
          </a:solidFill>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kumimoji="0" lang="zh-TW" altLang="en-US" sz="2800" b="1" dirty="0" smtClean="0">
                <a:latin typeface="標楷體" pitchFamily="65" charset="-120"/>
                <a:ea typeface="標楷體" pitchFamily="65" charset="-120"/>
              </a:rPr>
              <a:t>路徑：</a:t>
            </a:r>
            <a:r>
              <a:rPr kumimoji="0" lang="en-US" altLang="zh-TW" sz="2800" b="1" dirty="0">
                <a:latin typeface="標楷體" pitchFamily="65" charset="-120"/>
                <a:ea typeface="標楷體" pitchFamily="65" charset="-120"/>
              </a:rPr>
              <a:t>N</a:t>
            </a:r>
            <a:r>
              <a:rPr kumimoji="0" lang="zh-TW" altLang="en-US" sz="2800" b="1" dirty="0" smtClean="0">
                <a:latin typeface="標楷體" pitchFamily="65" charset="-120"/>
                <a:ea typeface="標楷體" pitchFamily="65" charset="-120"/>
              </a:rPr>
              <a:t>槽教學資源區</a:t>
            </a:r>
            <a:r>
              <a:rPr kumimoji="0" lang="en-US" altLang="zh-TW" sz="2800" b="1" dirty="0" smtClean="0">
                <a:latin typeface="標楷體" pitchFamily="65" charset="-120"/>
                <a:ea typeface="標楷體" pitchFamily="65" charset="-120"/>
              </a:rPr>
              <a:t>/</a:t>
            </a:r>
            <a:r>
              <a:rPr kumimoji="0" lang="zh-TW" altLang="en-US" sz="2800" b="1" dirty="0" smtClean="0">
                <a:latin typeface="標楷體" pitchFamily="65" charset="-120"/>
                <a:ea typeface="標楷體" pitchFamily="65" charset="-120"/>
              </a:rPr>
              <a:t>綜合</a:t>
            </a:r>
            <a:r>
              <a:rPr kumimoji="0" lang="en-US" altLang="zh-TW" sz="2800" b="1" dirty="0" smtClean="0">
                <a:latin typeface="標楷體" pitchFamily="65" charset="-120"/>
                <a:ea typeface="標楷體" pitchFamily="65" charset="-120"/>
              </a:rPr>
              <a:t>/</a:t>
            </a:r>
            <a:r>
              <a:rPr kumimoji="0" lang="zh-TW" altLang="en-US" sz="2800" b="1" dirty="0" smtClean="0">
                <a:latin typeface="標楷體" pitchFamily="65" charset="-120"/>
                <a:ea typeface="標楷體" pitchFamily="65" charset="-120"/>
              </a:rPr>
              <a:t>特教宣導</a:t>
            </a:r>
            <a:endParaRPr kumimoji="0" lang="zh-TW" altLang="en-US" sz="28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p:cNvSpPr>
            <a:spLocks noGrp="1"/>
          </p:cNvSpPr>
          <p:nvPr>
            <p:ph type="title"/>
          </p:nvPr>
        </p:nvSpPr>
        <p:spPr>
          <a:xfrm>
            <a:off x="468313" y="0"/>
            <a:ext cx="7056437" cy="1143000"/>
          </a:xfrm>
        </p:spPr>
        <p:txBody>
          <a:bodyPr/>
          <a:lstStyle/>
          <a:p>
            <a:r>
              <a:rPr lang="zh-TW" altLang="zh-TW" smtClean="0">
                <a:solidFill>
                  <a:schemeClr val="bg1"/>
                </a:solidFill>
                <a:latin typeface="標楷體" pitchFamily="65" charset="-120"/>
                <a:ea typeface="標楷體" pitchFamily="65" charset="-120"/>
              </a:rPr>
              <a:t>多元的教學法</a:t>
            </a:r>
          </a:p>
        </p:txBody>
      </p:sp>
      <p:sp>
        <p:nvSpPr>
          <p:cNvPr id="27651" name="內容版面配置區 2"/>
          <p:cNvSpPr>
            <a:spLocks noGrp="1"/>
          </p:cNvSpPr>
          <p:nvPr>
            <p:ph idx="1"/>
          </p:nvPr>
        </p:nvSpPr>
        <p:spPr>
          <a:xfrm>
            <a:off x="467544" y="1340768"/>
            <a:ext cx="8362950" cy="4464050"/>
          </a:xfrm>
        </p:spPr>
        <p:txBody>
          <a:bodyPr rtlCol="0">
            <a:noAutofit/>
          </a:bodyPr>
          <a:lstStyle/>
          <a:p>
            <a:pPr fontAlgn="auto">
              <a:spcAft>
                <a:spcPts val="0"/>
              </a:spcAft>
              <a:buFont typeface="Arial" pitchFamily="34" charset="0"/>
              <a:buChar char="•"/>
              <a:defRPr/>
            </a:pPr>
            <a:r>
              <a:rPr lang="zh-TW" altLang="en-US" dirty="0" smtClean="0">
                <a:solidFill>
                  <a:prstClr val="black"/>
                </a:solidFill>
                <a:latin typeface="標楷體" pitchFamily="65" charset="-120"/>
                <a:ea typeface="標楷體" pitchFamily="65" charset="-120"/>
              </a:rPr>
              <a:t>繪本閱讀</a:t>
            </a:r>
            <a:r>
              <a:rPr lang="en-US" altLang="zh-TW" dirty="0" smtClean="0">
                <a:solidFill>
                  <a:prstClr val="black"/>
                </a:solidFill>
                <a:latin typeface="標楷體" pitchFamily="65" charset="-120"/>
                <a:ea typeface="標楷體" pitchFamily="65" charset="-120"/>
              </a:rPr>
              <a:t>(</a:t>
            </a:r>
            <a:r>
              <a:rPr lang="zh-TW" altLang="en-US" dirty="0" smtClean="0">
                <a:solidFill>
                  <a:prstClr val="black"/>
                </a:solidFill>
                <a:latin typeface="標楷體" pitchFamily="65" charset="-120"/>
                <a:ea typeface="標楷體" pitchFamily="65" charset="-120"/>
              </a:rPr>
              <a:t>個人</a:t>
            </a:r>
            <a:r>
              <a:rPr lang="zh-TW" altLang="en-US" dirty="0" smtClean="0">
                <a:solidFill>
                  <a:prstClr val="black"/>
                </a:solidFill>
                <a:latin typeface="新細明體"/>
              </a:rPr>
              <a:t>、</a:t>
            </a:r>
            <a:r>
              <a:rPr lang="zh-TW" altLang="en-US" dirty="0" smtClean="0">
                <a:solidFill>
                  <a:prstClr val="black"/>
                </a:solidFill>
                <a:latin typeface="標楷體" pitchFamily="65" charset="-120"/>
                <a:ea typeface="標楷體" pitchFamily="65" charset="-120"/>
              </a:rPr>
              <a:t>小組</a:t>
            </a:r>
            <a:r>
              <a:rPr lang="zh-TW" altLang="en-US" dirty="0" smtClean="0">
                <a:solidFill>
                  <a:prstClr val="black"/>
                </a:solidFill>
                <a:latin typeface="新細明體"/>
                <a:ea typeface="新細明體"/>
              </a:rPr>
              <a:t>、</a:t>
            </a:r>
            <a:r>
              <a:rPr lang="zh-TW" altLang="en-US" dirty="0" smtClean="0">
                <a:solidFill>
                  <a:prstClr val="black"/>
                </a:solidFill>
                <a:latin typeface="標楷體" pitchFamily="65" charset="-120"/>
                <a:ea typeface="標楷體" pitchFamily="65" charset="-120"/>
              </a:rPr>
              <a:t>全班</a:t>
            </a:r>
            <a:r>
              <a:rPr lang="en-US" altLang="zh-TW" dirty="0" smtClean="0">
                <a:solidFill>
                  <a:prstClr val="black"/>
                </a:solidFill>
                <a:latin typeface="新細明體"/>
                <a:ea typeface="新細明體"/>
              </a:rPr>
              <a:t>)</a:t>
            </a:r>
            <a:endParaRPr lang="en-US" altLang="zh-TW" dirty="0" smtClean="0">
              <a:solidFill>
                <a:prstClr val="black"/>
              </a:solidFill>
              <a:latin typeface="標楷體" pitchFamily="65" charset="-120"/>
              <a:ea typeface="標楷體" pitchFamily="65" charset="-120"/>
            </a:endParaRPr>
          </a:p>
          <a:p>
            <a:pPr fontAlgn="auto">
              <a:spcAft>
                <a:spcPts val="0"/>
              </a:spcAft>
              <a:buFont typeface="Arial" pitchFamily="34" charset="0"/>
              <a:buChar char="•"/>
              <a:defRPr/>
            </a:pPr>
            <a:r>
              <a:rPr lang="zh-TW" altLang="zh-TW" dirty="0" smtClean="0">
                <a:solidFill>
                  <a:prstClr val="black"/>
                </a:solidFill>
                <a:latin typeface="標楷體" pitchFamily="65" charset="-120"/>
                <a:ea typeface="標楷體" pitchFamily="65" charset="-120"/>
              </a:rPr>
              <a:t>教師</a:t>
            </a:r>
            <a:r>
              <a:rPr lang="zh-TW" altLang="en-US" dirty="0" smtClean="0">
                <a:solidFill>
                  <a:prstClr val="black"/>
                </a:solidFill>
                <a:latin typeface="標楷體" pitchFamily="65" charset="-120"/>
                <a:ea typeface="標楷體" pitchFamily="65" charset="-120"/>
              </a:rPr>
              <a:t>或學</a:t>
            </a:r>
            <a:r>
              <a:rPr lang="zh-TW" altLang="en-US" dirty="0">
                <a:solidFill>
                  <a:prstClr val="black"/>
                </a:solidFill>
                <a:latin typeface="標楷體" pitchFamily="65" charset="-120"/>
                <a:ea typeface="標楷體" pitchFamily="65" charset="-120"/>
              </a:rPr>
              <a:t>生</a:t>
            </a:r>
            <a:r>
              <a:rPr lang="zh-TW" altLang="en-US" dirty="0" smtClean="0">
                <a:solidFill>
                  <a:prstClr val="black"/>
                </a:solidFill>
                <a:latin typeface="標楷體" pitchFamily="65" charset="-120"/>
                <a:ea typeface="標楷體" pitchFamily="65" charset="-120"/>
              </a:rPr>
              <a:t>說故</a:t>
            </a:r>
            <a:r>
              <a:rPr lang="zh-TW" altLang="en-US" dirty="0">
                <a:solidFill>
                  <a:prstClr val="black"/>
                </a:solidFill>
                <a:latin typeface="標楷體" pitchFamily="65" charset="-120"/>
                <a:ea typeface="標楷體" pitchFamily="65" charset="-120"/>
              </a:rPr>
              <a:t>事</a:t>
            </a:r>
            <a:endParaRPr lang="zh-TW" altLang="zh-TW" dirty="0">
              <a:solidFill>
                <a:prstClr val="black"/>
              </a:solidFill>
              <a:latin typeface="標楷體" pitchFamily="65" charset="-120"/>
              <a:ea typeface="標楷體" pitchFamily="65" charset="-120"/>
            </a:endParaRPr>
          </a:p>
          <a:p>
            <a:pPr fontAlgn="auto">
              <a:spcAft>
                <a:spcPts val="0"/>
              </a:spcAft>
              <a:buFont typeface="Arial" pitchFamily="34" charset="0"/>
              <a:buChar char="•"/>
              <a:defRPr/>
            </a:pPr>
            <a:r>
              <a:rPr lang="zh-TW" altLang="zh-TW" dirty="0" smtClean="0">
                <a:latin typeface="標楷體" pitchFamily="65" charset="-120"/>
                <a:ea typeface="標楷體" pitchFamily="65" charset="-120"/>
              </a:rPr>
              <a:t>模擬及角色扮演</a:t>
            </a:r>
          </a:p>
          <a:p>
            <a:pPr fontAlgn="auto">
              <a:spcAft>
                <a:spcPts val="0"/>
              </a:spcAft>
              <a:buFont typeface="Arial" pitchFamily="34" charset="0"/>
              <a:buChar char="•"/>
              <a:defRPr/>
            </a:pPr>
            <a:r>
              <a:rPr lang="zh-TW" altLang="zh-TW" dirty="0" smtClean="0">
                <a:latin typeface="標楷體" pitchFamily="65" charset="-120"/>
                <a:ea typeface="標楷體" pitchFamily="65" charset="-120"/>
              </a:rPr>
              <a:t>小組</a:t>
            </a:r>
            <a:r>
              <a:rPr lang="zh-TW" altLang="en-US" dirty="0" smtClean="0">
                <a:latin typeface="標楷體" pitchFamily="65" charset="-120"/>
                <a:ea typeface="標楷體" pitchFamily="65" charset="-120"/>
              </a:rPr>
              <a:t>討論</a:t>
            </a:r>
            <a:endParaRPr lang="en-US" altLang="zh-TW" dirty="0" smtClean="0">
              <a:latin typeface="標楷體" pitchFamily="65" charset="-120"/>
              <a:ea typeface="標楷體" pitchFamily="65" charset="-120"/>
            </a:endParaRPr>
          </a:p>
          <a:p>
            <a:pPr fontAlgn="auto">
              <a:spcAft>
                <a:spcPts val="0"/>
              </a:spcAft>
              <a:buFont typeface="Arial" pitchFamily="34" charset="0"/>
              <a:buChar char="•"/>
              <a:defRPr/>
            </a:pPr>
            <a:r>
              <a:rPr lang="zh-TW" altLang="en-US" dirty="0" smtClean="0">
                <a:latin typeface="標楷體" pitchFamily="65" charset="-120"/>
                <a:ea typeface="標楷體" pitchFamily="65" charset="-120"/>
              </a:rPr>
              <a:t>支援資源的調查蒐集</a:t>
            </a:r>
            <a:r>
              <a:rPr lang="en-US" altLang="zh-TW" dirty="0" smtClean="0">
                <a:latin typeface="標楷體" pitchFamily="65" charset="-120"/>
                <a:ea typeface="標楷體" pitchFamily="65" charset="-120"/>
              </a:rPr>
              <a:t>…</a:t>
            </a:r>
            <a:endParaRPr lang="zh-TW" altLang="zh-TW" dirty="0" smtClean="0">
              <a:latin typeface="標楷體" pitchFamily="65" charset="-120"/>
              <a:ea typeface="標楷體" pitchFamily="65" charset="-120"/>
            </a:endParaRPr>
          </a:p>
          <a:p>
            <a:pPr fontAlgn="auto">
              <a:spcAft>
                <a:spcPts val="0"/>
              </a:spcAft>
              <a:buFont typeface="Arial" pitchFamily="34" charset="0"/>
              <a:buChar char="•"/>
              <a:defRPr/>
            </a:pPr>
            <a:r>
              <a:rPr lang="zh-TW" altLang="zh-TW" dirty="0" smtClean="0">
                <a:latin typeface="標楷體" pitchFamily="65" charset="-120"/>
                <a:ea typeface="標楷體" pitchFamily="65" charset="-120"/>
              </a:rPr>
              <a:t>上</a:t>
            </a:r>
            <a:r>
              <a:rPr lang="zh-TW" altLang="en-US" dirty="0" smtClean="0">
                <a:latin typeface="標楷體" pitchFamily="65" charset="-120"/>
                <a:ea typeface="標楷體" pitchFamily="65" charset="-120"/>
              </a:rPr>
              <a:t>述</a:t>
            </a:r>
            <a:r>
              <a:rPr lang="zh-TW" altLang="zh-TW" dirty="0" smtClean="0">
                <a:latin typeface="標楷體" pitchFamily="65" charset="-120"/>
                <a:ea typeface="標楷體" pitchFamily="65" charset="-120"/>
              </a:rPr>
              <a:t>各種方式的</a:t>
            </a:r>
            <a:r>
              <a:rPr lang="zh-TW" altLang="en-US" dirty="0" smtClean="0">
                <a:latin typeface="標楷體" pitchFamily="65" charset="-120"/>
                <a:ea typeface="標楷體" pitchFamily="65" charset="-120"/>
              </a:rPr>
              <a:t>彈性運用</a:t>
            </a:r>
            <a:endParaRPr lang="en-US" altLang="zh-TW" dirty="0" smtClean="0">
              <a:latin typeface="標楷體" pitchFamily="65" charset="-120"/>
              <a:ea typeface="標楷體" pitchFamily="65" charset="-120"/>
            </a:endParaRPr>
          </a:p>
        </p:txBody>
      </p:sp>
      <p:sp>
        <p:nvSpPr>
          <p:cNvPr id="35843" name="投影片編號版面配置區 3"/>
          <p:cNvSpPr>
            <a:spLocks noGrp="1"/>
          </p:cNvSpPr>
          <p:nvPr>
            <p:ph type="sldNum" sz="quarter" idx="12"/>
          </p:nvPr>
        </p:nvSpPr>
        <p:spPr bwMode="auto">
          <a:xfrm>
            <a:off x="3124200" y="6356350"/>
            <a:ext cx="28956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05A22D1E-6635-4BBF-B3B4-58D3AFE19500}" type="slidenum">
              <a:rPr lang="es-ES" altLang="zh-TW">
                <a:solidFill>
                  <a:schemeClr val="tx1"/>
                </a:solidFill>
                <a:latin typeface="Arial" charset="0"/>
                <a:cs typeface="Arial" charset="0"/>
              </a:rPr>
              <a:pPr algn="ctr" fontAlgn="base">
                <a:spcBef>
                  <a:spcPct val="0"/>
                </a:spcBef>
                <a:spcAft>
                  <a:spcPct val="0"/>
                </a:spcAft>
              </a:pPr>
              <a:t>8</a:t>
            </a:fld>
            <a:endParaRPr lang="es-ES" altLang="zh-TW">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標題 1"/>
          <p:cNvSpPr>
            <a:spLocks noGrp="1"/>
          </p:cNvSpPr>
          <p:nvPr>
            <p:ph type="title" idx="4294967295"/>
          </p:nvPr>
        </p:nvSpPr>
        <p:spPr>
          <a:xfrm>
            <a:off x="0" y="260350"/>
            <a:ext cx="8229600" cy="1008063"/>
          </a:xfrm>
          <a:noFill/>
        </p:spPr>
        <p:txBody>
          <a:bodyPr/>
          <a:lstStyle/>
          <a:p>
            <a:r>
              <a:rPr lang="zh-TW" altLang="en-US" dirty="0" smtClean="0">
                <a:solidFill>
                  <a:schemeClr val="bg1"/>
                </a:solidFill>
                <a:latin typeface="標楷體" pitchFamily="65" charset="-120"/>
                <a:ea typeface="標楷體" pitchFamily="65" charset="-120"/>
              </a:rPr>
              <a:t>特教宣</a:t>
            </a:r>
            <a:r>
              <a:rPr lang="zh-TW" altLang="en-US" dirty="0">
                <a:solidFill>
                  <a:schemeClr val="bg1"/>
                </a:solidFill>
                <a:latin typeface="標楷體" pitchFamily="65" charset="-120"/>
                <a:ea typeface="標楷體" pitchFamily="65" charset="-120"/>
              </a:rPr>
              <a:t>導</a:t>
            </a:r>
            <a:r>
              <a:rPr lang="zh-TW" altLang="zh-TW" dirty="0" smtClean="0">
                <a:solidFill>
                  <a:schemeClr val="bg1"/>
                </a:solidFill>
                <a:latin typeface="標楷體" pitchFamily="65" charset="-120"/>
                <a:ea typeface="標楷體" pitchFamily="65" charset="-120"/>
              </a:rPr>
              <a:t>課程寫黑板</a:t>
            </a:r>
          </a:p>
        </p:txBody>
      </p:sp>
      <p:pic>
        <p:nvPicPr>
          <p:cNvPr id="1026" name="Picture 2" descr="C:\Documents and Settings\A224935727\桌面\IMG_09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84784"/>
            <a:ext cx="6480720" cy="450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825</Words>
  <Application>Microsoft Office PowerPoint</Application>
  <PresentationFormat>如螢幕大小 (4:3)</PresentationFormat>
  <Paragraphs>166</Paragraphs>
  <Slides>10</Slides>
  <Notes>1</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Office 佈景主題</vt:lpstr>
      <vt:lpstr>PowerPoint 簡報</vt:lpstr>
      <vt:lpstr>特殊教育宣導的意義</vt:lpstr>
      <vt:lpstr>特教宣導活動的主軸</vt:lpstr>
      <vt:lpstr>特殊教育宣導之法令依據</vt:lpstr>
      <vt:lpstr>PowerPoint 簡報</vt:lpstr>
      <vt:lpstr>PowerPoint 簡報</vt:lpstr>
      <vt:lpstr>課程實施</vt:lpstr>
      <vt:lpstr>多元的教學法</vt:lpstr>
      <vt:lpstr>特教宣導課程寫黑板</vt:lpstr>
      <vt:lpstr>代結語--抹去孩子的淚水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smchiu</dc:creator>
  <cp:lastModifiedBy>胡鳳婷</cp:lastModifiedBy>
  <cp:revision>112</cp:revision>
  <dcterms:created xsi:type="dcterms:W3CDTF">2013-04-25T07:53:30Z</dcterms:created>
  <dcterms:modified xsi:type="dcterms:W3CDTF">2014-04-07T23:56:23Z</dcterms:modified>
</cp:coreProperties>
</file>